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Helvetica World Bold" charset="1" panose="020B0800040000020004"/>
      <p:regular r:id="rId16"/>
    </p:embeddedFont>
    <p:embeddedFont>
      <p:font typeface="Canva Sans" charset="1" panose="020B0503030501040103"/>
      <p:regular r:id="rId17"/>
    </p:embeddedFont>
    <p:embeddedFont>
      <p:font typeface="Helvetica World" charset="1" panose="020B0500040000020004"/>
      <p:regular r:id="rId18"/>
    </p:embeddedFont>
    <p:embeddedFont>
      <p:font typeface="Canva Sans Bold" charset="1" panose="020B0803030501040103"/>
      <p:regular r:id="rId19"/>
    </p:embeddedFont>
    <p:embeddedFont>
      <p:font typeface="Poppins" charset="1" panose="00000500000000000000"/>
      <p:regular r:id="rId20"/>
    </p:embeddedFont>
    <p:embeddedFont>
      <p:font typeface="Montserrat"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4.png" Type="http://schemas.openxmlformats.org/officeDocument/2006/relationships/image"/><Relationship Id="rId4" Target="../media/image6.png" Type="http://schemas.openxmlformats.org/officeDocument/2006/relationships/image"/><Relationship Id="rId5"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3850185" y="1028700"/>
            <a:ext cx="3652820" cy="9258300"/>
          </a:xfrm>
          <a:custGeom>
            <a:avLst/>
            <a:gdLst/>
            <a:ahLst/>
            <a:cxnLst/>
            <a:rect r="r" b="b" t="t" l="l"/>
            <a:pathLst>
              <a:path h="9258300" w="3652820">
                <a:moveTo>
                  <a:pt x="3652820" y="0"/>
                </a:moveTo>
                <a:lnTo>
                  <a:pt x="0" y="0"/>
                </a:lnTo>
                <a:lnTo>
                  <a:pt x="0" y="9258300"/>
                </a:lnTo>
                <a:lnTo>
                  <a:pt x="3652820" y="9258300"/>
                </a:lnTo>
                <a:lnTo>
                  <a:pt x="3652820" y="0"/>
                </a:lnTo>
                <a:close/>
              </a:path>
            </a:pathLst>
          </a:custGeom>
          <a:blipFill>
            <a:blip r:embed="rId2">
              <a:alphaModFix amt="72000"/>
            </a:blip>
            <a:stretch>
              <a:fillRect l="0" t="0" r="0" b="0"/>
            </a:stretch>
          </a:blipFill>
        </p:spPr>
      </p:sp>
      <p:grpSp>
        <p:nvGrpSpPr>
          <p:cNvPr name="Group 3" id="3"/>
          <p:cNvGrpSpPr/>
          <p:nvPr/>
        </p:nvGrpSpPr>
        <p:grpSpPr>
          <a:xfrm rot="0">
            <a:off x="5369730" y="1028700"/>
            <a:ext cx="14666437" cy="9258300"/>
            <a:chOff x="0" y="0"/>
            <a:chExt cx="3542301" cy="2236104"/>
          </a:xfrm>
        </p:grpSpPr>
        <p:sp>
          <p:nvSpPr>
            <p:cNvPr name="Freeform 4" id="4"/>
            <p:cNvSpPr/>
            <p:nvPr/>
          </p:nvSpPr>
          <p:spPr>
            <a:xfrm flipH="false" flipV="false" rot="0">
              <a:off x="0" y="0"/>
              <a:ext cx="3542301" cy="2236104"/>
            </a:xfrm>
            <a:custGeom>
              <a:avLst/>
              <a:gdLst/>
              <a:ahLst/>
              <a:cxnLst/>
              <a:rect r="r" b="b" t="t" l="l"/>
              <a:pathLst>
                <a:path h="2236104" w="3542301">
                  <a:moveTo>
                    <a:pt x="52787" y="0"/>
                  </a:moveTo>
                  <a:lnTo>
                    <a:pt x="3489514" y="0"/>
                  </a:lnTo>
                  <a:cubicBezTo>
                    <a:pt x="3518667" y="0"/>
                    <a:pt x="3542301" y="23633"/>
                    <a:pt x="3542301" y="52787"/>
                  </a:cubicBezTo>
                  <a:lnTo>
                    <a:pt x="3542301" y="2183318"/>
                  </a:lnTo>
                  <a:cubicBezTo>
                    <a:pt x="3542301" y="2212471"/>
                    <a:pt x="3518667" y="2236104"/>
                    <a:pt x="3489514" y="2236104"/>
                  </a:cubicBezTo>
                  <a:lnTo>
                    <a:pt x="52787" y="2236104"/>
                  </a:lnTo>
                  <a:cubicBezTo>
                    <a:pt x="23633" y="2236104"/>
                    <a:pt x="0" y="2212471"/>
                    <a:pt x="0" y="2183318"/>
                  </a:cubicBezTo>
                  <a:lnTo>
                    <a:pt x="0" y="52787"/>
                  </a:lnTo>
                  <a:cubicBezTo>
                    <a:pt x="0" y="23633"/>
                    <a:pt x="23633" y="0"/>
                    <a:pt x="52787" y="0"/>
                  </a:cubicBezTo>
                  <a:close/>
                </a:path>
              </a:pathLst>
            </a:custGeom>
            <a:solidFill>
              <a:srgbClr val="9DEE46"/>
            </a:solidFill>
          </p:spPr>
        </p:sp>
        <p:sp>
          <p:nvSpPr>
            <p:cNvPr name="TextBox 5" id="5"/>
            <p:cNvSpPr txBox="true"/>
            <p:nvPr/>
          </p:nvSpPr>
          <p:spPr>
            <a:xfrm>
              <a:off x="0" y="-57150"/>
              <a:ext cx="3542301" cy="2293254"/>
            </a:xfrm>
            <a:prstGeom prst="rect">
              <a:avLst/>
            </a:prstGeom>
          </p:spPr>
          <p:txBody>
            <a:bodyPr anchor="ctr" rtlCol="false" tIns="50800" lIns="50800" bIns="50800" rIns="50800"/>
            <a:lstStyle/>
            <a:p>
              <a:pPr algn="ctr">
                <a:lnSpc>
                  <a:spcPts val="3634"/>
                </a:lnSpc>
              </a:pPr>
            </a:p>
          </p:txBody>
        </p:sp>
      </p:grpSp>
      <p:sp>
        <p:nvSpPr>
          <p:cNvPr name="TextBox 6" id="6"/>
          <p:cNvSpPr txBox="true"/>
          <p:nvPr/>
        </p:nvSpPr>
        <p:spPr>
          <a:xfrm rot="0">
            <a:off x="5089986" y="5128064"/>
            <a:ext cx="11681887" cy="3788196"/>
          </a:xfrm>
          <a:prstGeom prst="rect">
            <a:avLst/>
          </a:prstGeom>
        </p:spPr>
        <p:txBody>
          <a:bodyPr anchor="t" rtlCol="false" tIns="0" lIns="0" bIns="0" rIns="0">
            <a:spAutoFit/>
          </a:bodyPr>
          <a:lstStyle/>
          <a:p>
            <a:pPr algn="r">
              <a:lnSpc>
                <a:spcPts val="12386"/>
              </a:lnSpc>
            </a:pPr>
            <a:r>
              <a:rPr lang="en-US" b="true" sz="15678">
                <a:solidFill>
                  <a:srgbClr val="000000"/>
                </a:solidFill>
                <a:latin typeface="Helvetica World Bold"/>
                <a:ea typeface="Helvetica World Bold"/>
                <a:cs typeface="Helvetica World Bold"/>
                <a:sym typeface="Helvetica World Bold"/>
              </a:rPr>
              <a:t>BRAND GUIDELINE</a:t>
            </a:r>
          </a:p>
        </p:txBody>
      </p:sp>
      <p:sp>
        <p:nvSpPr>
          <p:cNvPr name="AutoShape 7" id="7"/>
          <p:cNvSpPr/>
          <p:nvPr/>
        </p:nvSpPr>
        <p:spPr>
          <a:xfrm flipV="true">
            <a:off x="5369766" y="4539237"/>
            <a:ext cx="11876935" cy="20773"/>
          </a:xfrm>
          <a:prstGeom prst="line">
            <a:avLst/>
          </a:prstGeom>
          <a:ln cap="flat" w="9525">
            <a:solidFill>
              <a:srgbClr val="000000"/>
            </a:solidFill>
            <a:prstDash val="solid"/>
            <a:headEnd type="none" len="sm" w="sm"/>
            <a:tailEnd type="none" len="sm" w="sm"/>
          </a:ln>
        </p:spPr>
      </p:sp>
      <p:sp>
        <p:nvSpPr>
          <p:cNvPr name="AutoShape 8" id="8"/>
          <p:cNvSpPr/>
          <p:nvPr/>
        </p:nvSpPr>
        <p:spPr>
          <a:xfrm flipH="true">
            <a:off x="17225928" y="1028700"/>
            <a:ext cx="0" cy="10512690"/>
          </a:xfrm>
          <a:prstGeom prst="line">
            <a:avLst/>
          </a:prstGeom>
          <a:ln cap="flat" w="9525">
            <a:solidFill>
              <a:srgbClr val="000000"/>
            </a:solidFill>
            <a:prstDash val="solid"/>
            <a:headEnd type="none" len="sm" w="sm"/>
            <a:tailEnd type="none" len="sm" w="sm"/>
          </a:ln>
        </p:spPr>
      </p:sp>
      <p:sp>
        <p:nvSpPr>
          <p:cNvPr name="Freeform 9" id="9"/>
          <p:cNvSpPr/>
          <p:nvPr/>
        </p:nvSpPr>
        <p:spPr>
          <a:xfrm flipH="false" flipV="false" rot="0">
            <a:off x="15102231" y="2514338"/>
            <a:ext cx="1260945" cy="1260945"/>
          </a:xfrm>
          <a:custGeom>
            <a:avLst/>
            <a:gdLst/>
            <a:ahLst/>
            <a:cxnLst/>
            <a:rect r="r" b="b" t="t" l="l"/>
            <a:pathLst>
              <a:path h="1260945" w="1260945">
                <a:moveTo>
                  <a:pt x="0" y="0"/>
                </a:moveTo>
                <a:lnTo>
                  <a:pt x="1260945" y="0"/>
                </a:lnTo>
                <a:lnTo>
                  <a:pt x="1260945" y="1260944"/>
                </a:lnTo>
                <a:lnTo>
                  <a:pt x="0" y="126094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2841434" y="8732488"/>
            <a:ext cx="13930438" cy="512833"/>
          </a:xfrm>
          <a:prstGeom prst="rect">
            <a:avLst/>
          </a:prstGeom>
        </p:spPr>
        <p:txBody>
          <a:bodyPr anchor="t" rtlCol="false" tIns="0" lIns="0" bIns="0" rIns="0">
            <a:spAutoFit/>
          </a:bodyPr>
          <a:lstStyle/>
          <a:p>
            <a:pPr algn="r">
              <a:lnSpc>
                <a:spcPts val="4260"/>
              </a:lnSpc>
            </a:pPr>
            <a:r>
              <a:rPr lang="en-US" sz="3042">
                <a:solidFill>
                  <a:srgbClr val="000000"/>
                </a:solidFill>
                <a:latin typeface="Canva Sans"/>
                <a:ea typeface="Canva Sans"/>
                <a:cs typeface="Canva Sans"/>
                <a:sym typeface="Canva Sans"/>
              </a:rPr>
              <a:t>BUILDING A STRONG AND CONSISTENT BRAND</a:t>
            </a:r>
            <a:r>
              <a:rPr lang="en-US" sz="3042">
                <a:solidFill>
                  <a:srgbClr val="000000"/>
                </a:solidFill>
                <a:latin typeface="Canva Sans"/>
                <a:ea typeface="Canva Sans"/>
                <a:cs typeface="Canva Sans"/>
                <a:sym typeface="Canva Sans"/>
              </a:rPr>
              <a:t> IDENTITY</a:t>
            </a:r>
          </a:p>
        </p:txBody>
      </p:sp>
      <p:sp>
        <p:nvSpPr>
          <p:cNvPr name="TextBox 11" id="11"/>
          <p:cNvSpPr txBox="true"/>
          <p:nvPr/>
        </p:nvSpPr>
        <p:spPr>
          <a:xfrm rot="0">
            <a:off x="1028700" y="1816261"/>
            <a:ext cx="4270132" cy="365760"/>
          </a:xfrm>
          <a:prstGeom prst="rect">
            <a:avLst/>
          </a:prstGeom>
        </p:spPr>
        <p:txBody>
          <a:bodyPr anchor="t" rtlCol="false" tIns="0" lIns="0" bIns="0" rIns="0">
            <a:spAutoFit/>
          </a:bodyPr>
          <a:lstStyle/>
          <a:p>
            <a:pPr algn="l">
              <a:lnSpc>
                <a:spcPts val="2940"/>
              </a:lnSpc>
            </a:pPr>
            <a:r>
              <a:rPr lang="en-US" sz="2100">
                <a:solidFill>
                  <a:srgbClr val="006B3D"/>
                </a:solidFill>
                <a:latin typeface="Helvetica World"/>
                <a:ea typeface="Helvetica World"/>
                <a:cs typeface="Helvetica World"/>
                <a:sym typeface="Helvetica World"/>
              </a:rPr>
              <a:t>Presentation 2025</a:t>
            </a:r>
          </a:p>
        </p:txBody>
      </p:sp>
      <p:sp>
        <p:nvSpPr>
          <p:cNvPr name="TextBox 12" id="12"/>
          <p:cNvSpPr txBox="true"/>
          <p:nvPr/>
        </p:nvSpPr>
        <p:spPr>
          <a:xfrm rot="0">
            <a:off x="1028700" y="8087963"/>
            <a:ext cx="2526707" cy="701675"/>
          </a:xfrm>
          <a:prstGeom prst="rect">
            <a:avLst/>
          </a:prstGeom>
        </p:spPr>
        <p:txBody>
          <a:bodyPr anchor="t" rtlCol="false" tIns="0" lIns="0" bIns="0" rIns="0">
            <a:spAutoFit/>
          </a:bodyPr>
          <a:lstStyle/>
          <a:p>
            <a:pPr algn="l">
              <a:lnSpc>
                <a:spcPts val="2799"/>
              </a:lnSpc>
            </a:pPr>
            <a:r>
              <a:rPr lang="en-US" sz="1999">
                <a:solidFill>
                  <a:srgbClr val="006B3D"/>
                </a:solidFill>
                <a:latin typeface="Helvetica World"/>
                <a:ea typeface="Helvetica World"/>
                <a:cs typeface="Helvetica World"/>
                <a:sym typeface="Helvetica World"/>
              </a:rPr>
              <a:t>Your complete brand identity referen</a:t>
            </a:r>
          </a:p>
        </p:txBody>
      </p:sp>
      <p:sp>
        <p:nvSpPr>
          <p:cNvPr name="TextBox 13" id="13"/>
          <p:cNvSpPr txBox="true"/>
          <p:nvPr/>
        </p:nvSpPr>
        <p:spPr>
          <a:xfrm rot="0">
            <a:off x="1028700" y="8856182"/>
            <a:ext cx="3625468" cy="377825"/>
          </a:xfrm>
          <a:prstGeom prst="rect">
            <a:avLst/>
          </a:prstGeom>
        </p:spPr>
        <p:txBody>
          <a:bodyPr anchor="t" rtlCol="false" tIns="0" lIns="0" bIns="0" rIns="0">
            <a:spAutoFit/>
          </a:bodyPr>
          <a:lstStyle/>
          <a:p>
            <a:pPr algn="l">
              <a:lnSpc>
                <a:spcPts val="2799"/>
              </a:lnSpc>
            </a:pPr>
            <a:r>
              <a:rPr lang="en-US" sz="1999" b="true">
                <a:solidFill>
                  <a:srgbClr val="006B3D"/>
                </a:solidFill>
                <a:latin typeface="Helvetica World Bold"/>
                <a:ea typeface="Helvetica World Bold"/>
                <a:cs typeface="Helvetica World Bold"/>
                <a:sym typeface="Helvetica World Bold"/>
              </a:rPr>
              <a:t>www.borcelleinsurance.com</a:t>
            </a:r>
          </a:p>
        </p:txBody>
      </p:sp>
      <p:sp>
        <p:nvSpPr>
          <p:cNvPr name="TextBox 14" id="14"/>
          <p:cNvSpPr txBox="true"/>
          <p:nvPr/>
        </p:nvSpPr>
        <p:spPr>
          <a:xfrm rot="0">
            <a:off x="1028700" y="1449168"/>
            <a:ext cx="4270132" cy="394335"/>
          </a:xfrm>
          <a:prstGeom prst="rect">
            <a:avLst/>
          </a:prstGeom>
        </p:spPr>
        <p:txBody>
          <a:bodyPr anchor="t" rtlCol="false" tIns="0" lIns="0" bIns="0" rIns="0">
            <a:spAutoFit/>
          </a:bodyPr>
          <a:lstStyle/>
          <a:p>
            <a:pPr algn="l">
              <a:lnSpc>
                <a:spcPts val="2940"/>
              </a:lnSpc>
            </a:pPr>
            <a:r>
              <a:rPr lang="en-US" b="true" sz="2100">
                <a:solidFill>
                  <a:srgbClr val="006B3D"/>
                </a:solidFill>
                <a:latin typeface="Helvetica World Bold"/>
                <a:ea typeface="Helvetica World Bold"/>
                <a:cs typeface="Helvetica World Bold"/>
                <a:sym typeface="Helvetica World Bold"/>
              </a:rPr>
              <a:t>BORCELLE INSURANCE</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892417" y="978134"/>
            <a:ext cx="20072834" cy="9308866"/>
            <a:chOff x="0" y="0"/>
            <a:chExt cx="4848077" cy="2248317"/>
          </a:xfrm>
        </p:grpSpPr>
        <p:sp>
          <p:nvSpPr>
            <p:cNvPr name="Freeform 3" id="3"/>
            <p:cNvSpPr/>
            <p:nvPr/>
          </p:nvSpPr>
          <p:spPr>
            <a:xfrm flipH="false" flipV="false" rot="0">
              <a:off x="0" y="0"/>
              <a:ext cx="4848077" cy="2248317"/>
            </a:xfrm>
            <a:custGeom>
              <a:avLst/>
              <a:gdLst/>
              <a:ahLst/>
              <a:cxnLst/>
              <a:rect r="r" b="b" t="t" l="l"/>
              <a:pathLst>
                <a:path h="2248317" w="4848077">
                  <a:moveTo>
                    <a:pt x="38569" y="0"/>
                  </a:moveTo>
                  <a:lnTo>
                    <a:pt x="4809508" y="0"/>
                  </a:lnTo>
                  <a:cubicBezTo>
                    <a:pt x="4830809" y="0"/>
                    <a:pt x="4848077" y="17268"/>
                    <a:pt x="4848077" y="38569"/>
                  </a:cubicBezTo>
                  <a:lnTo>
                    <a:pt x="4848077" y="2209748"/>
                  </a:lnTo>
                  <a:cubicBezTo>
                    <a:pt x="4848077" y="2219977"/>
                    <a:pt x="4844014" y="2229788"/>
                    <a:pt x="4836781" y="2237021"/>
                  </a:cubicBezTo>
                  <a:cubicBezTo>
                    <a:pt x="4829547" y="2244254"/>
                    <a:pt x="4819737" y="2248317"/>
                    <a:pt x="4809508" y="2248317"/>
                  </a:cubicBezTo>
                  <a:lnTo>
                    <a:pt x="38569" y="2248317"/>
                  </a:lnTo>
                  <a:cubicBezTo>
                    <a:pt x="28340" y="2248317"/>
                    <a:pt x="18530" y="2244254"/>
                    <a:pt x="11297" y="2237021"/>
                  </a:cubicBezTo>
                  <a:cubicBezTo>
                    <a:pt x="4064" y="2229788"/>
                    <a:pt x="0" y="2219977"/>
                    <a:pt x="0" y="2209748"/>
                  </a:cubicBezTo>
                  <a:lnTo>
                    <a:pt x="0" y="38569"/>
                  </a:lnTo>
                  <a:cubicBezTo>
                    <a:pt x="0" y="17268"/>
                    <a:pt x="17268" y="0"/>
                    <a:pt x="38569" y="0"/>
                  </a:cubicBezTo>
                  <a:close/>
                </a:path>
              </a:pathLst>
            </a:custGeom>
            <a:solidFill>
              <a:srgbClr val="9EEA48"/>
            </a:solidFill>
          </p:spPr>
        </p:sp>
        <p:sp>
          <p:nvSpPr>
            <p:cNvPr name="TextBox 4" id="4"/>
            <p:cNvSpPr txBox="true"/>
            <p:nvPr/>
          </p:nvSpPr>
          <p:spPr>
            <a:xfrm>
              <a:off x="0" y="-57150"/>
              <a:ext cx="4848077" cy="2305467"/>
            </a:xfrm>
            <a:prstGeom prst="rect">
              <a:avLst/>
            </a:prstGeom>
          </p:spPr>
          <p:txBody>
            <a:bodyPr anchor="ctr" rtlCol="false" tIns="50800" lIns="50800" bIns="50800" rIns="50800"/>
            <a:lstStyle/>
            <a:p>
              <a:pPr algn="ctr">
                <a:lnSpc>
                  <a:spcPts val="3634"/>
                </a:lnSpc>
              </a:pPr>
            </a:p>
          </p:txBody>
        </p:sp>
      </p:grpSp>
      <p:sp>
        <p:nvSpPr>
          <p:cNvPr name="TextBox 5" id="5"/>
          <p:cNvSpPr txBox="true"/>
          <p:nvPr/>
        </p:nvSpPr>
        <p:spPr>
          <a:xfrm rot="0">
            <a:off x="1028700" y="2185013"/>
            <a:ext cx="9724734" cy="2544919"/>
          </a:xfrm>
          <a:prstGeom prst="rect">
            <a:avLst/>
          </a:prstGeom>
        </p:spPr>
        <p:txBody>
          <a:bodyPr anchor="t" rtlCol="false" tIns="0" lIns="0" bIns="0" rIns="0">
            <a:spAutoFit/>
          </a:bodyPr>
          <a:lstStyle/>
          <a:p>
            <a:pPr algn="l">
              <a:lnSpc>
                <a:spcPts val="8061"/>
              </a:lnSpc>
            </a:pPr>
            <a:r>
              <a:rPr lang="en-US" b="true" sz="11354">
                <a:solidFill>
                  <a:srgbClr val="000000"/>
                </a:solidFill>
                <a:latin typeface="Helvetica World Bold"/>
                <a:ea typeface="Helvetica World Bold"/>
                <a:cs typeface="Helvetica World Bold"/>
                <a:sym typeface="Helvetica World Bold"/>
              </a:rPr>
              <a:t>ABOUT THE BRAND</a:t>
            </a:r>
          </a:p>
        </p:txBody>
      </p:sp>
      <p:sp>
        <p:nvSpPr>
          <p:cNvPr name="AutoShape 6" id="6"/>
          <p:cNvSpPr/>
          <p:nvPr/>
        </p:nvSpPr>
        <p:spPr>
          <a:xfrm>
            <a:off x="-387090" y="5124983"/>
            <a:ext cx="19062180" cy="0"/>
          </a:xfrm>
          <a:prstGeom prst="line">
            <a:avLst/>
          </a:prstGeom>
          <a:ln cap="flat" w="9525">
            <a:solidFill>
              <a:srgbClr val="000000"/>
            </a:solidFill>
            <a:prstDash val="solid"/>
            <a:headEnd type="none" len="sm" w="sm"/>
            <a:tailEnd type="none" len="sm" w="sm"/>
          </a:ln>
        </p:spPr>
      </p:sp>
      <p:sp>
        <p:nvSpPr>
          <p:cNvPr name="TextBox 7" id="7"/>
          <p:cNvSpPr txBox="true"/>
          <p:nvPr/>
        </p:nvSpPr>
        <p:spPr>
          <a:xfrm rot="0">
            <a:off x="1028700" y="8165128"/>
            <a:ext cx="13385219" cy="815340"/>
          </a:xfrm>
          <a:prstGeom prst="rect">
            <a:avLst/>
          </a:prstGeom>
        </p:spPr>
        <p:txBody>
          <a:bodyPr anchor="t" rtlCol="false" tIns="0" lIns="0" bIns="0" rIns="0">
            <a:spAutoFit/>
          </a:bodyPr>
          <a:lstStyle/>
          <a:p>
            <a:pPr algn="l">
              <a:lnSpc>
                <a:spcPts val="3359"/>
              </a:lnSpc>
            </a:pPr>
            <a:r>
              <a:rPr lang="en-US" sz="2400">
                <a:solidFill>
                  <a:srgbClr val="000000"/>
                </a:solidFill>
                <a:latin typeface="Canva Sans"/>
                <a:ea typeface="Canva Sans"/>
                <a:cs typeface="Canva Sans"/>
                <a:sym typeface="Canva Sans"/>
              </a:rPr>
              <a:t>We build </a:t>
            </a:r>
            <a:r>
              <a:rPr lang="en-US" sz="2400">
                <a:solidFill>
                  <a:srgbClr val="000000"/>
                </a:solidFill>
                <a:latin typeface="Canva Sans"/>
                <a:ea typeface="Canva Sans"/>
                <a:cs typeface="Canva Sans"/>
                <a:sym typeface="Canva Sans"/>
              </a:rPr>
              <a:t>relationships rooted in honesty. Every policy, every conversation, and every service is clear, straightforward, and trustworthy.</a:t>
            </a:r>
          </a:p>
        </p:txBody>
      </p:sp>
      <p:sp>
        <p:nvSpPr>
          <p:cNvPr name="TextBox 8" id="8"/>
          <p:cNvSpPr txBox="true"/>
          <p:nvPr/>
        </p:nvSpPr>
        <p:spPr>
          <a:xfrm rot="0">
            <a:off x="1028700" y="5539876"/>
            <a:ext cx="7878132" cy="1554480"/>
          </a:xfrm>
          <a:prstGeom prst="rect">
            <a:avLst/>
          </a:prstGeom>
        </p:spPr>
        <p:txBody>
          <a:bodyPr anchor="t" rtlCol="false" tIns="0" lIns="0" bIns="0" rIns="0">
            <a:spAutoFit/>
          </a:bodyPr>
          <a:lstStyle/>
          <a:p>
            <a:pPr algn="just">
              <a:lnSpc>
                <a:spcPts val="2519"/>
              </a:lnSpc>
            </a:pPr>
            <a:r>
              <a:rPr lang="en-US" sz="1799">
                <a:solidFill>
                  <a:srgbClr val="000000"/>
                </a:solidFill>
                <a:latin typeface="Canva Sans"/>
                <a:ea typeface="Canva Sans"/>
                <a:cs typeface="Canva Sans"/>
                <a:sym typeface="Canva Sans"/>
              </a:rPr>
              <a:t>We a</a:t>
            </a:r>
            <a:r>
              <a:rPr lang="en-US" sz="1799">
                <a:solidFill>
                  <a:srgbClr val="000000"/>
                </a:solidFill>
                <a:latin typeface="Canva Sans"/>
                <a:ea typeface="Canva Sans"/>
                <a:cs typeface="Canva Sans"/>
                <a:sym typeface="Canva Sans"/>
              </a:rPr>
              <a:t>re a modern insurance brand dedicated to protecting people, empowering families, and supporting </a:t>
            </a:r>
            <a:r>
              <a:rPr lang="en-US" sz="1799">
                <a:solidFill>
                  <a:srgbClr val="000000"/>
                </a:solidFill>
                <a:latin typeface="Canva Sans"/>
                <a:ea typeface="Canva Sans"/>
                <a:cs typeface="Canva Sans"/>
                <a:sym typeface="Canva Sans"/>
              </a:rPr>
              <a:t>long-term financial well-being. Our approach is built on trust, transparency, and customer-first service. We believe insurance should be easy to understand, simple to access, and designed around real-life needs. </a:t>
            </a:r>
          </a:p>
        </p:txBody>
      </p:sp>
      <p:sp>
        <p:nvSpPr>
          <p:cNvPr name="TextBox 9" id="9"/>
          <p:cNvSpPr txBox="true"/>
          <p:nvPr/>
        </p:nvSpPr>
        <p:spPr>
          <a:xfrm rot="0">
            <a:off x="1028700" y="7396623"/>
            <a:ext cx="4488337" cy="712055"/>
          </a:xfrm>
          <a:prstGeom prst="rect">
            <a:avLst/>
          </a:prstGeom>
        </p:spPr>
        <p:txBody>
          <a:bodyPr anchor="t" rtlCol="false" tIns="0" lIns="0" bIns="0" rIns="0">
            <a:spAutoFit/>
          </a:bodyPr>
          <a:lstStyle/>
          <a:p>
            <a:pPr algn="l">
              <a:lnSpc>
                <a:spcPts val="5377"/>
              </a:lnSpc>
            </a:pPr>
            <a:r>
              <a:rPr lang="en-US" b="true" sz="3841">
                <a:solidFill>
                  <a:srgbClr val="000000"/>
                </a:solidFill>
                <a:latin typeface="Helvetica World Bold"/>
                <a:ea typeface="Helvetica World Bold"/>
                <a:cs typeface="Helvetica World Bold"/>
                <a:sym typeface="Helvetica World Bold"/>
              </a:rPr>
              <a:t>CORE VALUES</a:t>
            </a:r>
          </a:p>
        </p:txBody>
      </p:sp>
      <p:sp>
        <p:nvSpPr>
          <p:cNvPr name="TextBox 10" id="10"/>
          <p:cNvSpPr txBox="true"/>
          <p:nvPr/>
        </p:nvSpPr>
        <p:spPr>
          <a:xfrm rot="0">
            <a:off x="9381168" y="5520271"/>
            <a:ext cx="7878132" cy="611505"/>
          </a:xfrm>
          <a:prstGeom prst="rect">
            <a:avLst/>
          </a:prstGeom>
        </p:spPr>
        <p:txBody>
          <a:bodyPr anchor="t" rtlCol="false" tIns="0" lIns="0" bIns="0" rIns="0">
            <a:spAutoFit/>
          </a:bodyPr>
          <a:lstStyle/>
          <a:p>
            <a:pPr algn="just">
              <a:lnSpc>
                <a:spcPts val="2519"/>
              </a:lnSpc>
            </a:pPr>
            <a:r>
              <a:rPr lang="en-US" sz="1799">
                <a:solidFill>
                  <a:srgbClr val="000000"/>
                </a:solidFill>
                <a:latin typeface="Canva Sans"/>
                <a:ea typeface="Canva Sans"/>
                <a:cs typeface="Canva Sans"/>
                <a:sym typeface="Canva Sans"/>
              </a:rPr>
              <a:t>With a focus on reliability and care, we help individuals and bus</a:t>
            </a:r>
            <a:r>
              <a:rPr lang="en-US" sz="1799">
                <a:solidFill>
                  <a:srgbClr val="000000"/>
                </a:solidFill>
                <a:latin typeface="Canva Sans"/>
                <a:ea typeface="Canva Sans"/>
                <a:cs typeface="Canva Sans"/>
                <a:sym typeface="Canva Sans"/>
              </a:rPr>
              <a:t>inesses secure their future with confidence.</a:t>
            </a:r>
          </a:p>
        </p:txBody>
      </p:sp>
      <p:sp>
        <p:nvSpPr>
          <p:cNvPr name="TextBox 11" id="11"/>
          <p:cNvSpPr txBox="true"/>
          <p:nvPr/>
        </p:nvSpPr>
        <p:spPr>
          <a:xfrm rot="0">
            <a:off x="13633832" y="366034"/>
            <a:ext cx="3625468" cy="358775"/>
          </a:xfrm>
          <a:prstGeom prst="rect">
            <a:avLst/>
          </a:prstGeom>
        </p:spPr>
        <p:txBody>
          <a:bodyPr anchor="t" rtlCol="false" tIns="0" lIns="0" bIns="0" rIns="0">
            <a:spAutoFit/>
          </a:bodyPr>
          <a:lstStyle/>
          <a:p>
            <a:pPr algn="r">
              <a:lnSpc>
                <a:spcPts val="2800"/>
              </a:lnSpc>
            </a:pPr>
            <a:r>
              <a:rPr lang="en-US" sz="2000">
                <a:solidFill>
                  <a:srgbClr val="000000"/>
                </a:solidFill>
                <a:latin typeface="Helvetica World"/>
                <a:ea typeface="Helvetica World"/>
                <a:cs typeface="Helvetica World"/>
                <a:sym typeface="Helvetica World"/>
              </a:rPr>
              <a:t>www.borcelleinsurance.com</a:t>
            </a:r>
          </a:p>
        </p:txBody>
      </p:sp>
      <p:sp>
        <p:nvSpPr>
          <p:cNvPr name="TextBox 12" id="12"/>
          <p:cNvSpPr txBox="true"/>
          <p:nvPr/>
        </p:nvSpPr>
        <p:spPr>
          <a:xfrm rot="0">
            <a:off x="1028700" y="366034"/>
            <a:ext cx="3625468" cy="358775"/>
          </a:xfrm>
          <a:prstGeom prst="rect">
            <a:avLst/>
          </a:prstGeom>
        </p:spPr>
        <p:txBody>
          <a:bodyPr anchor="t" rtlCol="false" tIns="0" lIns="0" bIns="0" rIns="0">
            <a:spAutoFit/>
          </a:bodyPr>
          <a:lstStyle/>
          <a:p>
            <a:pPr algn="l">
              <a:lnSpc>
                <a:spcPts val="2800"/>
              </a:lnSpc>
            </a:pPr>
            <a:r>
              <a:rPr lang="en-US" sz="2000">
                <a:solidFill>
                  <a:srgbClr val="000000"/>
                </a:solidFill>
                <a:latin typeface="Helvetica World"/>
                <a:ea typeface="Helvetica World"/>
                <a:cs typeface="Helvetica World"/>
                <a:sym typeface="Helvetica World"/>
              </a:rPr>
              <a:t>Bo</a:t>
            </a:r>
            <a:r>
              <a:rPr lang="en-US" sz="2000">
                <a:solidFill>
                  <a:srgbClr val="000000"/>
                </a:solidFill>
                <a:latin typeface="Helvetica World"/>
                <a:ea typeface="Helvetica World"/>
                <a:cs typeface="Helvetica World"/>
                <a:sym typeface="Helvetica World"/>
              </a:rPr>
              <a:t>rcelle insurance</a:t>
            </a:r>
          </a:p>
        </p:txBody>
      </p:sp>
      <p:sp>
        <p:nvSpPr>
          <p:cNvPr name="AutoShape 13" id="13"/>
          <p:cNvSpPr/>
          <p:nvPr/>
        </p:nvSpPr>
        <p:spPr>
          <a:xfrm>
            <a:off x="-624259" y="9401791"/>
            <a:ext cx="19062180" cy="0"/>
          </a:xfrm>
          <a:prstGeom prst="line">
            <a:avLst/>
          </a:prstGeom>
          <a:ln cap="flat" w="9525">
            <a:solidFill>
              <a:srgbClr val="000000"/>
            </a:solidFill>
            <a:prstDash val="solid"/>
            <a:headEnd type="none" len="sm" w="sm"/>
            <a:tailEnd type="none" len="sm" w="sm"/>
          </a:ln>
        </p:spPr>
      </p:sp>
    </p:spTree>
  </p:cSld>
  <p:clrMapOvr>
    <a:masterClrMapping/>
  </p:clrMapOvr>
  <p:transition spd="slow">
    <p:fade/>
  </p:transition>
</p:sld>
</file>

<file path=ppt/slides/slide3.xml><?xml version="1.0" encoding="utf-8"?>
<p:sld xmlns:p="http://schemas.openxmlformats.org/presentationml/2006/main" xmlns:a="http://schemas.openxmlformats.org/drawingml/2006/main">
  <p:cSld>
    <p:bg>
      <p:bgPr>
        <a:solidFill>
          <a:srgbClr val="80CB27"/>
        </a:solidFill>
      </p:bgPr>
    </p:bg>
    <p:spTree>
      <p:nvGrpSpPr>
        <p:cNvPr id="1" name=""/>
        <p:cNvGrpSpPr/>
        <p:nvPr/>
      </p:nvGrpSpPr>
      <p:grpSpPr>
        <a:xfrm>
          <a:off x="0" y="0"/>
          <a:ext cx="0" cy="0"/>
          <a:chOff x="0" y="0"/>
          <a:chExt cx="0" cy="0"/>
        </a:xfrm>
      </p:grpSpPr>
      <p:grpSp>
        <p:nvGrpSpPr>
          <p:cNvPr name="Group 2" id="2"/>
          <p:cNvGrpSpPr/>
          <p:nvPr/>
        </p:nvGrpSpPr>
        <p:grpSpPr>
          <a:xfrm rot="0">
            <a:off x="-6346913" y="-733523"/>
            <a:ext cx="25858415" cy="3974097"/>
            <a:chOff x="0" y="0"/>
            <a:chExt cx="6245436" cy="959841"/>
          </a:xfrm>
        </p:grpSpPr>
        <p:sp>
          <p:nvSpPr>
            <p:cNvPr name="Freeform 3" id="3"/>
            <p:cNvSpPr/>
            <p:nvPr/>
          </p:nvSpPr>
          <p:spPr>
            <a:xfrm flipH="false" flipV="false" rot="0">
              <a:off x="0" y="0"/>
              <a:ext cx="6245435" cy="959841"/>
            </a:xfrm>
            <a:custGeom>
              <a:avLst/>
              <a:gdLst/>
              <a:ahLst/>
              <a:cxnLst/>
              <a:rect r="r" b="b" t="t" l="l"/>
              <a:pathLst>
                <a:path h="959841" w="6245435">
                  <a:moveTo>
                    <a:pt x="29940" y="0"/>
                  </a:moveTo>
                  <a:lnTo>
                    <a:pt x="6215496" y="0"/>
                  </a:lnTo>
                  <a:cubicBezTo>
                    <a:pt x="6232031" y="0"/>
                    <a:pt x="6245435" y="13404"/>
                    <a:pt x="6245435" y="29940"/>
                  </a:cubicBezTo>
                  <a:lnTo>
                    <a:pt x="6245435" y="929901"/>
                  </a:lnTo>
                  <a:cubicBezTo>
                    <a:pt x="6245435" y="937842"/>
                    <a:pt x="6242281" y="945457"/>
                    <a:pt x="6236666" y="951072"/>
                  </a:cubicBezTo>
                  <a:cubicBezTo>
                    <a:pt x="6231051" y="956687"/>
                    <a:pt x="6223436" y="959841"/>
                    <a:pt x="6215496" y="959841"/>
                  </a:cubicBezTo>
                  <a:lnTo>
                    <a:pt x="29940" y="959841"/>
                  </a:lnTo>
                  <a:cubicBezTo>
                    <a:pt x="13404" y="959841"/>
                    <a:pt x="0" y="946437"/>
                    <a:pt x="0" y="929901"/>
                  </a:cubicBezTo>
                  <a:lnTo>
                    <a:pt x="0" y="29940"/>
                  </a:lnTo>
                  <a:cubicBezTo>
                    <a:pt x="0" y="21999"/>
                    <a:pt x="3154" y="14384"/>
                    <a:pt x="8769" y="8769"/>
                  </a:cubicBezTo>
                  <a:cubicBezTo>
                    <a:pt x="14384" y="3154"/>
                    <a:pt x="21999" y="0"/>
                    <a:pt x="29940" y="0"/>
                  </a:cubicBezTo>
                  <a:close/>
                </a:path>
              </a:pathLst>
            </a:custGeom>
            <a:solidFill>
              <a:srgbClr val="FFFFFF"/>
            </a:solidFill>
          </p:spPr>
        </p:sp>
        <p:sp>
          <p:nvSpPr>
            <p:cNvPr name="TextBox 4" id="4"/>
            <p:cNvSpPr txBox="true"/>
            <p:nvPr/>
          </p:nvSpPr>
          <p:spPr>
            <a:xfrm>
              <a:off x="0" y="-57150"/>
              <a:ext cx="6245436" cy="1016991"/>
            </a:xfrm>
            <a:prstGeom prst="rect">
              <a:avLst/>
            </a:prstGeom>
          </p:spPr>
          <p:txBody>
            <a:bodyPr anchor="ctr" rtlCol="false" tIns="50800" lIns="50800" bIns="50800" rIns="50800"/>
            <a:lstStyle/>
            <a:p>
              <a:pPr algn="ctr">
                <a:lnSpc>
                  <a:spcPts val="3634"/>
                </a:lnSpc>
              </a:pPr>
            </a:p>
          </p:txBody>
        </p:sp>
      </p:grpSp>
      <p:sp>
        <p:nvSpPr>
          <p:cNvPr name="AutoShape 5" id="5"/>
          <p:cNvSpPr/>
          <p:nvPr/>
        </p:nvSpPr>
        <p:spPr>
          <a:xfrm>
            <a:off x="-774180" y="8859777"/>
            <a:ext cx="19062180" cy="0"/>
          </a:xfrm>
          <a:prstGeom prst="line">
            <a:avLst/>
          </a:prstGeom>
          <a:ln cap="flat" w="9525">
            <a:solidFill>
              <a:srgbClr val="000000"/>
            </a:solidFill>
            <a:prstDash val="solid"/>
            <a:headEnd type="none" len="sm" w="sm"/>
            <a:tailEnd type="none" len="sm" w="sm"/>
          </a:ln>
        </p:spPr>
      </p:sp>
      <p:sp>
        <p:nvSpPr>
          <p:cNvPr name="AutoShape 6" id="6"/>
          <p:cNvSpPr/>
          <p:nvPr/>
        </p:nvSpPr>
        <p:spPr>
          <a:xfrm>
            <a:off x="9139238" y="3517167"/>
            <a:ext cx="0" cy="5061255"/>
          </a:xfrm>
          <a:prstGeom prst="line">
            <a:avLst/>
          </a:prstGeom>
          <a:ln cap="flat" w="9525">
            <a:solidFill>
              <a:srgbClr val="000000"/>
            </a:solidFill>
            <a:prstDash val="solid"/>
            <a:headEnd type="none" len="sm" w="sm"/>
            <a:tailEnd type="none" len="sm" w="sm"/>
          </a:ln>
        </p:spPr>
      </p:sp>
      <p:sp>
        <p:nvSpPr>
          <p:cNvPr name="TextBox 7" id="7"/>
          <p:cNvSpPr txBox="true"/>
          <p:nvPr/>
        </p:nvSpPr>
        <p:spPr>
          <a:xfrm rot="0">
            <a:off x="805845" y="1289474"/>
            <a:ext cx="14721118" cy="1436751"/>
          </a:xfrm>
          <a:prstGeom prst="rect">
            <a:avLst/>
          </a:prstGeom>
        </p:spPr>
        <p:txBody>
          <a:bodyPr anchor="t" rtlCol="false" tIns="0" lIns="0" bIns="0" rIns="0">
            <a:spAutoFit/>
          </a:bodyPr>
          <a:lstStyle/>
          <a:p>
            <a:pPr algn="l">
              <a:lnSpc>
                <a:spcPts val="8892"/>
              </a:lnSpc>
            </a:pPr>
            <a:r>
              <a:rPr lang="en-US" b="true" sz="11400">
                <a:solidFill>
                  <a:srgbClr val="006B3D"/>
                </a:solidFill>
                <a:latin typeface="Helvetica World Bold"/>
                <a:ea typeface="Helvetica World Bold"/>
                <a:cs typeface="Helvetica World Bold"/>
                <a:sym typeface="Helvetica World Bold"/>
              </a:rPr>
              <a:t>VISION &amp; MISSION</a:t>
            </a:r>
          </a:p>
        </p:txBody>
      </p:sp>
      <p:sp>
        <p:nvSpPr>
          <p:cNvPr name="TextBox 8" id="8"/>
          <p:cNvSpPr txBox="true"/>
          <p:nvPr/>
        </p:nvSpPr>
        <p:spPr>
          <a:xfrm rot="0">
            <a:off x="1028700" y="3821600"/>
            <a:ext cx="4488337" cy="712055"/>
          </a:xfrm>
          <a:prstGeom prst="rect">
            <a:avLst/>
          </a:prstGeom>
        </p:spPr>
        <p:txBody>
          <a:bodyPr anchor="t" rtlCol="false" tIns="0" lIns="0" bIns="0" rIns="0">
            <a:spAutoFit/>
          </a:bodyPr>
          <a:lstStyle/>
          <a:p>
            <a:pPr algn="l">
              <a:lnSpc>
                <a:spcPts val="5377"/>
              </a:lnSpc>
            </a:pPr>
            <a:r>
              <a:rPr lang="en-US" b="true" sz="3841">
                <a:solidFill>
                  <a:srgbClr val="000000"/>
                </a:solidFill>
                <a:latin typeface="Helvetica World Bold"/>
                <a:ea typeface="Helvetica World Bold"/>
                <a:cs typeface="Helvetica World Bold"/>
                <a:sym typeface="Helvetica World Bold"/>
              </a:rPr>
              <a:t>VISION</a:t>
            </a:r>
          </a:p>
        </p:txBody>
      </p:sp>
      <p:sp>
        <p:nvSpPr>
          <p:cNvPr name="TextBox 9" id="9"/>
          <p:cNvSpPr txBox="true"/>
          <p:nvPr/>
        </p:nvSpPr>
        <p:spPr>
          <a:xfrm rot="0">
            <a:off x="9903749" y="3821600"/>
            <a:ext cx="4488337" cy="712055"/>
          </a:xfrm>
          <a:prstGeom prst="rect">
            <a:avLst/>
          </a:prstGeom>
        </p:spPr>
        <p:txBody>
          <a:bodyPr anchor="t" rtlCol="false" tIns="0" lIns="0" bIns="0" rIns="0">
            <a:spAutoFit/>
          </a:bodyPr>
          <a:lstStyle/>
          <a:p>
            <a:pPr algn="l">
              <a:lnSpc>
                <a:spcPts val="5377"/>
              </a:lnSpc>
            </a:pPr>
            <a:r>
              <a:rPr lang="en-US" b="true" sz="3841">
                <a:solidFill>
                  <a:srgbClr val="000000"/>
                </a:solidFill>
                <a:latin typeface="Helvetica World Bold"/>
                <a:ea typeface="Helvetica World Bold"/>
                <a:cs typeface="Helvetica World Bold"/>
                <a:sym typeface="Helvetica World Bold"/>
              </a:rPr>
              <a:t>MISSION</a:t>
            </a:r>
          </a:p>
        </p:txBody>
      </p:sp>
      <p:sp>
        <p:nvSpPr>
          <p:cNvPr name="TextBox 10" id="10"/>
          <p:cNvSpPr txBox="true"/>
          <p:nvPr/>
        </p:nvSpPr>
        <p:spPr>
          <a:xfrm rot="0">
            <a:off x="1028700" y="4813483"/>
            <a:ext cx="6130462" cy="2323465"/>
          </a:xfrm>
          <a:prstGeom prst="rect">
            <a:avLst/>
          </a:prstGeom>
        </p:spPr>
        <p:txBody>
          <a:bodyPr anchor="t" rtlCol="false" tIns="0" lIns="0" bIns="0" rIns="0">
            <a:spAutoFit/>
          </a:bodyPr>
          <a:lstStyle/>
          <a:p>
            <a:pPr algn="just" marL="410208" indent="-205104" lvl="1">
              <a:lnSpc>
                <a:spcPts val="2659"/>
              </a:lnSpc>
              <a:buFont typeface="Arial"/>
              <a:buChar char="•"/>
            </a:pPr>
            <a:r>
              <a:rPr lang="en-US" sz="1899">
                <a:solidFill>
                  <a:srgbClr val="000000"/>
                </a:solidFill>
                <a:latin typeface="Canva Sans"/>
                <a:ea typeface="Canva Sans"/>
                <a:cs typeface="Canva Sans"/>
                <a:sym typeface="Canva Sans"/>
              </a:rPr>
              <a:t>To become one of the most trusted insurance partners by inspiring confidence, promoting financial security, and improving the quality of life for the communities we serve. Our vision is to lead with innovation, integrity, and a deep commitment to customer care.</a:t>
            </a:r>
          </a:p>
          <a:p>
            <a:pPr algn="just">
              <a:lnSpc>
                <a:spcPts val="2659"/>
              </a:lnSpc>
            </a:pPr>
          </a:p>
        </p:txBody>
      </p:sp>
      <p:sp>
        <p:nvSpPr>
          <p:cNvPr name="TextBox 11" id="11"/>
          <p:cNvSpPr txBox="true"/>
          <p:nvPr/>
        </p:nvSpPr>
        <p:spPr>
          <a:xfrm rot="0">
            <a:off x="9903749" y="4765858"/>
            <a:ext cx="7460166" cy="1974978"/>
          </a:xfrm>
          <a:prstGeom prst="rect">
            <a:avLst/>
          </a:prstGeom>
        </p:spPr>
        <p:txBody>
          <a:bodyPr anchor="t" rtlCol="false" tIns="0" lIns="0" bIns="0" rIns="0">
            <a:spAutoFit/>
          </a:bodyPr>
          <a:lstStyle/>
          <a:p>
            <a:pPr algn="just" marL="410208" indent="-205104" lvl="1">
              <a:lnSpc>
                <a:spcPts val="3153"/>
              </a:lnSpc>
              <a:buFont typeface="Arial"/>
              <a:buChar char="•"/>
            </a:pPr>
            <a:r>
              <a:rPr lang="en-US" sz="1899">
                <a:solidFill>
                  <a:srgbClr val="000000"/>
                </a:solidFill>
                <a:latin typeface="Canva Sans"/>
                <a:ea typeface="Canva Sans"/>
                <a:cs typeface="Canva Sans"/>
                <a:sym typeface="Canva Sans"/>
              </a:rPr>
              <a:t>T</a:t>
            </a:r>
            <a:r>
              <a:rPr lang="en-US" sz="1899">
                <a:solidFill>
                  <a:srgbClr val="000000"/>
                </a:solidFill>
                <a:latin typeface="Canva Sans"/>
                <a:ea typeface="Canva Sans"/>
                <a:cs typeface="Canva Sans"/>
                <a:sym typeface="Canva Sans"/>
              </a:rPr>
              <a:t>o provide dependable, simple, and personalized insurance services that offer peace of mind and long-term protection. We strive to deliver exceptional client support, clear communication, and tailored solutions that help individuals</a:t>
            </a:r>
            <a:r>
              <a:rPr lang="en-US" sz="1899">
                <a:solidFill>
                  <a:srgbClr val="000000"/>
                </a:solidFill>
                <a:latin typeface="Canva Sans"/>
                <a:ea typeface="Canva Sans"/>
                <a:cs typeface="Canva Sans"/>
                <a:sym typeface="Canva Sans"/>
              </a:rPr>
              <a:t> and businesses stay prepared for every stage of life.</a:t>
            </a:r>
          </a:p>
        </p:txBody>
      </p:sp>
      <p:sp>
        <p:nvSpPr>
          <p:cNvPr name="TextBox 12" id="12"/>
          <p:cNvSpPr txBox="true"/>
          <p:nvPr/>
        </p:nvSpPr>
        <p:spPr>
          <a:xfrm rot="0">
            <a:off x="13633832" y="9344388"/>
            <a:ext cx="3625468" cy="349250"/>
          </a:xfrm>
          <a:prstGeom prst="rect">
            <a:avLst/>
          </a:prstGeom>
        </p:spPr>
        <p:txBody>
          <a:bodyPr anchor="t" rtlCol="false" tIns="0" lIns="0" bIns="0" rIns="0">
            <a:spAutoFit/>
          </a:bodyPr>
          <a:lstStyle/>
          <a:p>
            <a:pPr algn="r">
              <a:lnSpc>
                <a:spcPts val="2799"/>
              </a:lnSpc>
            </a:pPr>
            <a:r>
              <a:rPr lang="en-US" sz="1999">
                <a:solidFill>
                  <a:srgbClr val="000000"/>
                </a:solidFill>
                <a:latin typeface="Helvetica World"/>
                <a:ea typeface="Helvetica World"/>
                <a:cs typeface="Helvetica World"/>
                <a:sym typeface="Helvetica World"/>
              </a:rPr>
              <a:t>www.borcelleinsurance.com</a:t>
            </a:r>
          </a:p>
        </p:txBody>
      </p:sp>
      <p:sp>
        <p:nvSpPr>
          <p:cNvPr name="TextBox 13" id="13"/>
          <p:cNvSpPr txBox="true"/>
          <p:nvPr/>
        </p:nvSpPr>
        <p:spPr>
          <a:xfrm rot="0">
            <a:off x="1028700" y="9478824"/>
            <a:ext cx="3625468" cy="349250"/>
          </a:xfrm>
          <a:prstGeom prst="rect">
            <a:avLst/>
          </a:prstGeom>
        </p:spPr>
        <p:txBody>
          <a:bodyPr anchor="t" rtlCol="false" tIns="0" lIns="0" bIns="0" rIns="0">
            <a:spAutoFit/>
          </a:bodyPr>
          <a:lstStyle/>
          <a:p>
            <a:pPr algn="l">
              <a:lnSpc>
                <a:spcPts val="2799"/>
              </a:lnSpc>
            </a:pPr>
            <a:r>
              <a:rPr lang="en-US" sz="1999">
                <a:solidFill>
                  <a:srgbClr val="000000"/>
                </a:solidFill>
                <a:latin typeface="Helvetica World"/>
                <a:ea typeface="Helvetica World"/>
                <a:cs typeface="Helvetica World"/>
                <a:sym typeface="Helvetica World"/>
              </a:rPr>
              <a:t>Bo</a:t>
            </a:r>
            <a:r>
              <a:rPr lang="en-US" sz="1999">
                <a:solidFill>
                  <a:srgbClr val="000000"/>
                </a:solidFill>
                <a:latin typeface="Helvetica World"/>
                <a:ea typeface="Helvetica World"/>
                <a:cs typeface="Helvetica World"/>
                <a:sym typeface="Helvetica World"/>
              </a:rPr>
              <a:t>rcelle insurance</a:t>
            </a:r>
          </a:p>
        </p:txBody>
      </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57705" y="0"/>
            <a:ext cx="9596673" cy="10287000"/>
            <a:chOff x="0" y="0"/>
            <a:chExt cx="2317830" cy="2484561"/>
          </a:xfrm>
        </p:grpSpPr>
        <p:sp>
          <p:nvSpPr>
            <p:cNvPr name="Freeform 3" id="3"/>
            <p:cNvSpPr/>
            <p:nvPr/>
          </p:nvSpPr>
          <p:spPr>
            <a:xfrm flipH="false" flipV="false" rot="0">
              <a:off x="0" y="0"/>
              <a:ext cx="2317830" cy="2484561"/>
            </a:xfrm>
            <a:custGeom>
              <a:avLst/>
              <a:gdLst/>
              <a:ahLst/>
              <a:cxnLst/>
              <a:rect r="r" b="b" t="t" l="l"/>
              <a:pathLst>
                <a:path h="2484561" w="2317830">
                  <a:moveTo>
                    <a:pt x="80673" y="0"/>
                  </a:moveTo>
                  <a:lnTo>
                    <a:pt x="2237157" y="0"/>
                  </a:lnTo>
                  <a:cubicBezTo>
                    <a:pt x="2281711" y="0"/>
                    <a:pt x="2317830" y="36119"/>
                    <a:pt x="2317830" y="80673"/>
                  </a:cubicBezTo>
                  <a:lnTo>
                    <a:pt x="2317830" y="2403888"/>
                  </a:lnTo>
                  <a:cubicBezTo>
                    <a:pt x="2317830" y="2448442"/>
                    <a:pt x="2281711" y="2484561"/>
                    <a:pt x="2237157" y="2484561"/>
                  </a:cubicBezTo>
                  <a:lnTo>
                    <a:pt x="80673" y="2484561"/>
                  </a:lnTo>
                  <a:cubicBezTo>
                    <a:pt x="36119" y="2484561"/>
                    <a:pt x="0" y="2448442"/>
                    <a:pt x="0" y="2403888"/>
                  </a:cubicBezTo>
                  <a:lnTo>
                    <a:pt x="0" y="80673"/>
                  </a:lnTo>
                  <a:cubicBezTo>
                    <a:pt x="0" y="36119"/>
                    <a:pt x="36119" y="0"/>
                    <a:pt x="80673" y="0"/>
                  </a:cubicBezTo>
                  <a:close/>
                </a:path>
              </a:pathLst>
            </a:custGeom>
            <a:solidFill>
              <a:srgbClr val="9EEA48"/>
            </a:solidFill>
          </p:spPr>
        </p:sp>
        <p:sp>
          <p:nvSpPr>
            <p:cNvPr name="TextBox 4" id="4"/>
            <p:cNvSpPr txBox="true"/>
            <p:nvPr/>
          </p:nvSpPr>
          <p:spPr>
            <a:xfrm>
              <a:off x="0" y="-57150"/>
              <a:ext cx="2317830" cy="2541711"/>
            </a:xfrm>
            <a:prstGeom prst="rect">
              <a:avLst/>
            </a:prstGeom>
          </p:spPr>
          <p:txBody>
            <a:bodyPr anchor="ctr" rtlCol="false" tIns="50800" lIns="50800" bIns="50800" rIns="50800"/>
            <a:lstStyle/>
            <a:p>
              <a:pPr algn="ctr">
                <a:lnSpc>
                  <a:spcPts val="3634"/>
                </a:lnSpc>
              </a:pPr>
            </a:p>
          </p:txBody>
        </p:sp>
      </p:grpSp>
      <p:sp>
        <p:nvSpPr>
          <p:cNvPr name="Freeform 5" id="5"/>
          <p:cNvSpPr/>
          <p:nvPr/>
        </p:nvSpPr>
        <p:spPr>
          <a:xfrm flipH="false" flipV="false" rot="0">
            <a:off x="10961275" y="3968260"/>
            <a:ext cx="5442139" cy="2886200"/>
          </a:xfrm>
          <a:custGeom>
            <a:avLst/>
            <a:gdLst/>
            <a:ahLst/>
            <a:cxnLst/>
            <a:rect r="r" b="b" t="t" l="l"/>
            <a:pathLst>
              <a:path h="2886200" w="5442139">
                <a:moveTo>
                  <a:pt x="0" y="0"/>
                </a:moveTo>
                <a:lnTo>
                  <a:pt x="5442139" y="0"/>
                </a:lnTo>
                <a:lnTo>
                  <a:pt x="5442139" y="2886200"/>
                </a:lnTo>
                <a:lnTo>
                  <a:pt x="0" y="2886200"/>
                </a:lnTo>
                <a:lnTo>
                  <a:pt x="0" y="0"/>
                </a:lnTo>
                <a:close/>
              </a:path>
            </a:pathLst>
          </a:custGeom>
          <a:blipFill>
            <a:blip r:embed="rId2"/>
            <a:stretch>
              <a:fillRect l="0" t="0" r="0" b="0"/>
            </a:stretch>
          </a:blipFill>
        </p:spPr>
      </p:sp>
      <p:sp>
        <p:nvSpPr>
          <p:cNvPr name="TextBox 6" id="6"/>
          <p:cNvSpPr txBox="true"/>
          <p:nvPr/>
        </p:nvSpPr>
        <p:spPr>
          <a:xfrm rot="0">
            <a:off x="1028700" y="3180397"/>
            <a:ext cx="7879484" cy="2110740"/>
          </a:xfrm>
          <a:prstGeom prst="rect">
            <a:avLst/>
          </a:prstGeom>
        </p:spPr>
        <p:txBody>
          <a:bodyPr anchor="t" rtlCol="false" tIns="0" lIns="0" bIns="0" rIns="0">
            <a:spAutoFit/>
          </a:bodyPr>
          <a:lstStyle/>
          <a:p>
            <a:pPr algn="l">
              <a:lnSpc>
                <a:spcPts val="15960"/>
              </a:lnSpc>
            </a:pPr>
            <a:r>
              <a:rPr lang="en-US" b="true" sz="11400">
                <a:solidFill>
                  <a:srgbClr val="006B3D"/>
                </a:solidFill>
                <a:latin typeface="Helvetica World Bold"/>
                <a:ea typeface="Helvetica World Bold"/>
                <a:cs typeface="Helvetica World Bold"/>
                <a:sym typeface="Helvetica World Bold"/>
              </a:rPr>
              <a:t>LOGO</a:t>
            </a:r>
          </a:p>
        </p:txBody>
      </p:sp>
      <p:sp>
        <p:nvSpPr>
          <p:cNvPr name="TextBox 7" id="7"/>
          <p:cNvSpPr txBox="true"/>
          <p:nvPr/>
        </p:nvSpPr>
        <p:spPr>
          <a:xfrm rot="0">
            <a:off x="1028700" y="6072188"/>
            <a:ext cx="6333481" cy="396240"/>
          </a:xfrm>
          <a:prstGeom prst="rect">
            <a:avLst/>
          </a:prstGeom>
        </p:spPr>
        <p:txBody>
          <a:bodyPr anchor="t" rtlCol="false" tIns="0" lIns="0" bIns="0" rIns="0">
            <a:spAutoFit/>
          </a:bodyPr>
          <a:lstStyle/>
          <a:p>
            <a:pPr algn="l">
              <a:lnSpc>
                <a:spcPts val="3359"/>
              </a:lnSpc>
            </a:pPr>
            <a:r>
              <a:rPr lang="en-US" sz="2400" b="true">
                <a:solidFill>
                  <a:srgbClr val="006B3D"/>
                </a:solidFill>
                <a:latin typeface="Canva Sans Bold"/>
                <a:ea typeface="Canva Sans Bold"/>
                <a:cs typeface="Canva Sans Bold"/>
                <a:sym typeface="Canva Sans Bold"/>
              </a:rPr>
              <a:t>T</a:t>
            </a:r>
            <a:r>
              <a:rPr lang="en-US" sz="2400" b="true">
                <a:solidFill>
                  <a:srgbClr val="006B3D"/>
                </a:solidFill>
                <a:latin typeface="Canva Sans Bold"/>
                <a:ea typeface="Canva Sans Bold"/>
                <a:cs typeface="Canva Sans Bold"/>
                <a:sym typeface="Canva Sans Bold"/>
              </a:rPr>
              <a:t>rust &amp; Transparency</a:t>
            </a:r>
          </a:p>
        </p:txBody>
      </p:sp>
      <p:sp>
        <p:nvSpPr>
          <p:cNvPr name="TextBox 8" id="8"/>
          <p:cNvSpPr txBox="true"/>
          <p:nvPr/>
        </p:nvSpPr>
        <p:spPr>
          <a:xfrm rot="0">
            <a:off x="1028700" y="5335160"/>
            <a:ext cx="4488337" cy="598390"/>
          </a:xfrm>
          <a:prstGeom prst="rect">
            <a:avLst/>
          </a:prstGeom>
        </p:spPr>
        <p:txBody>
          <a:bodyPr anchor="t" rtlCol="false" tIns="0" lIns="0" bIns="0" rIns="0">
            <a:spAutoFit/>
          </a:bodyPr>
          <a:lstStyle/>
          <a:p>
            <a:pPr algn="l">
              <a:lnSpc>
                <a:spcPts val="4817"/>
              </a:lnSpc>
            </a:pPr>
            <a:r>
              <a:rPr lang="en-US" sz="3441">
                <a:solidFill>
                  <a:srgbClr val="000000"/>
                </a:solidFill>
                <a:latin typeface="Helvetica World"/>
                <a:ea typeface="Helvetica World"/>
                <a:cs typeface="Helvetica World"/>
                <a:sym typeface="Helvetica World"/>
              </a:rPr>
              <a:t>LOGO MEANING</a:t>
            </a:r>
          </a:p>
        </p:txBody>
      </p:sp>
      <p:sp>
        <p:nvSpPr>
          <p:cNvPr name="TextBox 9" id="9"/>
          <p:cNvSpPr txBox="true"/>
          <p:nvPr/>
        </p:nvSpPr>
        <p:spPr>
          <a:xfrm rot="0">
            <a:off x="1028700" y="971550"/>
            <a:ext cx="3625468" cy="358775"/>
          </a:xfrm>
          <a:prstGeom prst="rect">
            <a:avLst/>
          </a:prstGeom>
        </p:spPr>
        <p:txBody>
          <a:bodyPr anchor="t" rtlCol="false" tIns="0" lIns="0" bIns="0" rIns="0">
            <a:spAutoFit/>
          </a:bodyPr>
          <a:lstStyle/>
          <a:p>
            <a:pPr algn="l">
              <a:lnSpc>
                <a:spcPts val="2800"/>
              </a:lnSpc>
            </a:pPr>
            <a:r>
              <a:rPr lang="en-US" sz="2000">
                <a:solidFill>
                  <a:srgbClr val="006B3D"/>
                </a:solidFill>
                <a:latin typeface="Helvetica World"/>
                <a:ea typeface="Helvetica World"/>
                <a:cs typeface="Helvetica World"/>
                <a:sym typeface="Helvetica World"/>
              </a:rPr>
              <a:t>www.borcelleinsurance.com</a:t>
            </a:r>
          </a:p>
        </p:txBody>
      </p:sp>
      <p:sp>
        <p:nvSpPr>
          <p:cNvPr name="TextBox 10" id="10"/>
          <p:cNvSpPr txBox="true"/>
          <p:nvPr/>
        </p:nvSpPr>
        <p:spPr>
          <a:xfrm rot="0">
            <a:off x="1028700" y="9469299"/>
            <a:ext cx="3625468" cy="358775"/>
          </a:xfrm>
          <a:prstGeom prst="rect">
            <a:avLst/>
          </a:prstGeom>
        </p:spPr>
        <p:txBody>
          <a:bodyPr anchor="t" rtlCol="false" tIns="0" lIns="0" bIns="0" rIns="0">
            <a:spAutoFit/>
          </a:bodyPr>
          <a:lstStyle/>
          <a:p>
            <a:pPr algn="l">
              <a:lnSpc>
                <a:spcPts val="2800"/>
              </a:lnSpc>
            </a:pPr>
            <a:r>
              <a:rPr lang="en-US" sz="2000">
                <a:solidFill>
                  <a:srgbClr val="006B3D"/>
                </a:solidFill>
                <a:latin typeface="Helvetica World"/>
                <a:ea typeface="Helvetica World"/>
                <a:cs typeface="Helvetica World"/>
                <a:sym typeface="Helvetica World"/>
              </a:rPr>
              <a:t>Bo</a:t>
            </a:r>
            <a:r>
              <a:rPr lang="en-US" sz="2000">
                <a:solidFill>
                  <a:srgbClr val="006B3D"/>
                </a:solidFill>
                <a:latin typeface="Helvetica World"/>
                <a:ea typeface="Helvetica World"/>
                <a:cs typeface="Helvetica World"/>
                <a:sym typeface="Helvetica World"/>
              </a:rPr>
              <a:t>rcelle insurance</a:t>
            </a:r>
          </a:p>
        </p:txBody>
      </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1033462" y="5143500"/>
            <a:ext cx="16230600" cy="0"/>
          </a:xfrm>
          <a:prstGeom prst="line">
            <a:avLst/>
          </a:prstGeom>
          <a:ln cap="flat" w="9525">
            <a:solidFill>
              <a:srgbClr val="000000">
                <a:alpha val="69804"/>
              </a:srgbClr>
            </a:solidFill>
            <a:prstDash val="solid"/>
            <a:headEnd type="none" len="sm" w="sm"/>
            <a:tailEnd type="none" len="sm" w="sm"/>
          </a:ln>
        </p:spPr>
      </p:sp>
      <p:sp>
        <p:nvSpPr>
          <p:cNvPr name="AutoShape 3" id="3"/>
          <p:cNvSpPr/>
          <p:nvPr/>
        </p:nvSpPr>
        <p:spPr>
          <a:xfrm flipH="true">
            <a:off x="9144000" y="1028700"/>
            <a:ext cx="0" cy="8229600"/>
          </a:xfrm>
          <a:prstGeom prst="line">
            <a:avLst/>
          </a:prstGeom>
          <a:ln cap="flat" w="9525">
            <a:solidFill>
              <a:srgbClr val="000000">
                <a:alpha val="69804"/>
              </a:srgbClr>
            </a:solidFill>
            <a:prstDash val="solid"/>
            <a:headEnd type="none" len="sm" w="sm"/>
            <a:tailEnd type="none" len="sm" w="sm"/>
          </a:ln>
        </p:spPr>
      </p:sp>
      <p:sp>
        <p:nvSpPr>
          <p:cNvPr name="Freeform 4" id="4"/>
          <p:cNvSpPr/>
          <p:nvPr/>
        </p:nvSpPr>
        <p:spPr>
          <a:xfrm flipH="false" flipV="false" rot="0">
            <a:off x="4162643" y="6306943"/>
            <a:ext cx="1762558" cy="2363717"/>
          </a:xfrm>
          <a:custGeom>
            <a:avLst/>
            <a:gdLst/>
            <a:ahLst/>
            <a:cxnLst/>
            <a:rect r="r" b="b" t="t" l="l"/>
            <a:pathLst>
              <a:path h="2363717" w="1762558">
                <a:moveTo>
                  <a:pt x="0" y="0"/>
                </a:moveTo>
                <a:lnTo>
                  <a:pt x="1762558" y="0"/>
                </a:lnTo>
                <a:lnTo>
                  <a:pt x="1762558" y="2363717"/>
                </a:lnTo>
                <a:lnTo>
                  <a:pt x="0" y="2363717"/>
                </a:lnTo>
                <a:lnTo>
                  <a:pt x="0" y="0"/>
                </a:lnTo>
                <a:close/>
              </a:path>
            </a:pathLst>
          </a:custGeom>
          <a:blipFill>
            <a:blip r:embed="rId2"/>
            <a:stretch>
              <a:fillRect l="0" t="-4932" r="-169000" b="-1447"/>
            </a:stretch>
          </a:blipFill>
        </p:spPr>
      </p:sp>
      <p:sp>
        <p:nvSpPr>
          <p:cNvPr name="Freeform 5" id="5"/>
          <p:cNvSpPr/>
          <p:nvPr/>
        </p:nvSpPr>
        <p:spPr>
          <a:xfrm flipH="false" flipV="false" rot="0">
            <a:off x="11257737" y="2126191"/>
            <a:ext cx="4456959" cy="2363717"/>
          </a:xfrm>
          <a:custGeom>
            <a:avLst/>
            <a:gdLst/>
            <a:ahLst/>
            <a:cxnLst/>
            <a:rect r="r" b="b" t="t" l="l"/>
            <a:pathLst>
              <a:path h="2363717" w="4456959">
                <a:moveTo>
                  <a:pt x="0" y="0"/>
                </a:moveTo>
                <a:lnTo>
                  <a:pt x="4456959" y="0"/>
                </a:lnTo>
                <a:lnTo>
                  <a:pt x="4456959" y="2363717"/>
                </a:lnTo>
                <a:lnTo>
                  <a:pt x="0" y="2363717"/>
                </a:lnTo>
                <a:lnTo>
                  <a:pt x="0" y="0"/>
                </a:lnTo>
                <a:close/>
              </a:path>
            </a:pathLst>
          </a:custGeom>
          <a:blipFill>
            <a:blip r:embed="rId3"/>
            <a:stretch>
              <a:fillRect l="0" t="0" r="0" b="0"/>
            </a:stretch>
          </a:blipFill>
        </p:spPr>
      </p:sp>
      <p:sp>
        <p:nvSpPr>
          <p:cNvPr name="Freeform 6" id="6"/>
          <p:cNvSpPr/>
          <p:nvPr/>
        </p:nvSpPr>
        <p:spPr>
          <a:xfrm flipH="false" flipV="false" rot="0">
            <a:off x="10416260" y="5853747"/>
            <a:ext cx="2790234" cy="1479781"/>
          </a:xfrm>
          <a:custGeom>
            <a:avLst/>
            <a:gdLst/>
            <a:ahLst/>
            <a:cxnLst/>
            <a:rect r="r" b="b" t="t" l="l"/>
            <a:pathLst>
              <a:path h="1479781" w="2790234">
                <a:moveTo>
                  <a:pt x="0" y="0"/>
                </a:moveTo>
                <a:lnTo>
                  <a:pt x="2790234" y="0"/>
                </a:lnTo>
                <a:lnTo>
                  <a:pt x="2790234" y="1479781"/>
                </a:lnTo>
                <a:lnTo>
                  <a:pt x="0" y="1479781"/>
                </a:lnTo>
                <a:lnTo>
                  <a:pt x="0" y="0"/>
                </a:lnTo>
                <a:close/>
              </a:path>
            </a:pathLst>
          </a:custGeom>
          <a:blipFill>
            <a:blip r:embed="rId3"/>
            <a:stretch>
              <a:fillRect l="0" t="0" r="0" b="0"/>
            </a:stretch>
          </a:blipFill>
        </p:spPr>
      </p:sp>
      <p:sp>
        <p:nvSpPr>
          <p:cNvPr name="Freeform 7" id="7"/>
          <p:cNvSpPr/>
          <p:nvPr/>
        </p:nvSpPr>
        <p:spPr>
          <a:xfrm flipH="false" flipV="false" rot="0">
            <a:off x="13765940" y="5853747"/>
            <a:ext cx="2790234" cy="1479781"/>
          </a:xfrm>
          <a:custGeom>
            <a:avLst/>
            <a:gdLst/>
            <a:ahLst/>
            <a:cxnLst/>
            <a:rect r="r" b="b" t="t" l="l"/>
            <a:pathLst>
              <a:path h="1479781" w="2790234">
                <a:moveTo>
                  <a:pt x="0" y="0"/>
                </a:moveTo>
                <a:lnTo>
                  <a:pt x="2790234" y="0"/>
                </a:lnTo>
                <a:lnTo>
                  <a:pt x="2790234" y="1479781"/>
                </a:lnTo>
                <a:lnTo>
                  <a:pt x="0" y="1479781"/>
                </a:lnTo>
                <a:lnTo>
                  <a:pt x="0" y="0"/>
                </a:lnTo>
                <a:close/>
              </a:path>
            </a:pathLst>
          </a:custGeom>
          <a:blipFill>
            <a:blip r:embed="rId4"/>
            <a:stretch>
              <a:fillRect l="0" t="0" r="0" b="0"/>
            </a:stretch>
          </a:blipFill>
        </p:spPr>
      </p:sp>
      <p:sp>
        <p:nvSpPr>
          <p:cNvPr name="Freeform 8" id="8"/>
          <p:cNvSpPr/>
          <p:nvPr/>
        </p:nvSpPr>
        <p:spPr>
          <a:xfrm flipH="false" flipV="false" rot="0">
            <a:off x="12370823" y="7190879"/>
            <a:ext cx="2790234" cy="1479781"/>
          </a:xfrm>
          <a:custGeom>
            <a:avLst/>
            <a:gdLst/>
            <a:ahLst/>
            <a:cxnLst/>
            <a:rect r="r" b="b" t="t" l="l"/>
            <a:pathLst>
              <a:path h="1479781" w="2790234">
                <a:moveTo>
                  <a:pt x="0" y="0"/>
                </a:moveTo>
                <a:lnTo>
                  <a:pt x="2790234" y="0"/>
                </a:lnTo>
                <a:lnTo>
                  <a:pt x="2790234" y="1479781"/>
                </a:lnTo>
                <a:lnTo>
                  <a:pt x="0" y="1479781"/>
                </a:lnTo>
                <a:lnTo>
                  <a:pt x="0" y="0"/>
                </a:lnTo>
                <a:close/>
              </a:path>
            </a:pathLst>
          </a:custGeom>
          <a:blipFill>
            <a:blip r:embed="rId5"/>
            <a:stretch>
              <a:fillRect l="0" t="0" r="0" b="0"/>
            </a:stretch>
          </a:blipFill>
        </p:spPr>
      </p:sp>
      <p:sp>
        <p:nvSpPr>
          <p:cNvPr name="TextBox 9" id="9"/>
          <p:cNvSpPr txBox="true"/>
          <p:nvPr/>
        </p:nvSpPr>
        <p:spPr>
          <a:xfrm rot="0">
            <a:off x="1028700" y="1611189"/>
            <a:ext cx="7279003" cy="2293961"/>
          </a:xfrm>
          <a:prstGeom prst="rect">
            <a:avLst/>
          </a:prstGeom>
        </p:spPr>
        <p:txBody>
          <a:bodyPr anchor="t" rtlCol="false" tIns="0" lIns="0" bIns="0" rIns="0">
            <a:spAutoFit/>
          </a:bodyPr>
          <a:lstStyle/>
          <a:p>
            <a:pPr algn="l">
              <a:lnSpc>
                <a:spcPts val="7579"/>
              </a:lnSpc>
            </a:pPr>
            <a:r>
              <a:rPr lang="en-US" b="true" sz="9243">
                <a:solidFill>
                  <a:srgbClr val="000000"/>
                </a:solidFill>
                <a:latin typeface="Helvetica World Bold"/>
                <a:ea typeface="Helvetica World Bold"/>
                <a:cs typeface="Helvetica World Bold"/>
                <a:sym typeface="Helvetica World Bold"/>
              </a:rPr>
              <a:t>LOGO VARIATIONS</a:t>
            </a:r>
          </a:p>
        </p:txBody>
      </p:sp>
      <p:sp>
        <p:nvSpPr>
          <p:cNvPr name="TextBox 10" id="10"/>
          <p:cNvSpPr txBox="true"/>
          <p:nvPr/>
        </p:nvSpPr>
        <p:spPr>
          <a:xfrm rot="0">
            <a:off x="1028700" y="3867049"/>
            <a:ext cx="7279003" cy="692150"/>
          </a:xfrm>
          <a:prstGeom prst="rect">
            <a:avLst/>
          </a:prstGeom>
        </p:spPr>
        <p:txBody>
          <a:bodyPr anchor="t" rtlCol="false" tIns="0" lIns="0" bIns="0" rIns="0">
            <a:spAutoFit/>
          </a:bodyPr>
          <a:lstStyle/>
          <a:p>
            <a:pPr algn="l">
              <a:lnSpc>
                <a:spcPts val="2799"/>
              </a:lnSpc>
            </a:pPr>
            <a:r>
              <a:rPr lang="en-US" sz="1999">
                <a:solidFill>
                  <a:srgbClr val="006B3D"/>
                </a:solidFill>
                <a:latin typeface="Canva Sans"/>
                <a:ea typeface="Canva Sans"/>
                <a:cs typeface="Canva Sans"/>
                <a:sym typeface="Canva Sans"/>
              </a:rPr>
              <a:t>Use alternative versions only when suitable and always maintain clear space and proper proportions.</a:t>
            </a:r>
          </a:p>
        </p:txBody>
      </p:sp>
      <p:sp>
        <p:nvSpPr>
          <p:cNvPr name="TextBox 11" id="11"/>
          <p:cNvSpPr txBox="true"/>
          <p:nvPr/>
        </p:nvSpPr>
        <p:spPr>
          <a:xfrm rot="0">
            <a:off x="12053066" y="8806230"/>
            <a:ext cx="3405874" cy="360366"/>
          </a:xfrm>
          <a:prstGeom prst="rect">
            <a:avLst/>
          </a:prstGeom>
        </p:spPr>
        <p:txBody>
          <a:bodyPr anchor="t" rtlCol="false" tIns="0" lIns="0" bIns="0" rIns="0">
            <a:spAutoFit/>
          </a:bodyPr>
          <a:lstStyle/>
          <a:p>
            <a:pPr algn="ctr">
              <a:lnSpc>
                <a:spcPts val="2934"/>
              </a:lnSpc>
            </a:pPr>
            <a:r>
              <a:rPr lang="en-US" sz="2095">
                <a:solidFill>
                  <a:srgbClr val="000000"/>
                </a:solidFill>
                <a:latin typeface="Helvetica World"/>
                <a:ea typeface="Helvetica World"/>
                <a:cs typeface="Helvetica World"/>
                <a:sym typeface="Helvetica World"/>
              </a:rPr>
              <a:t>LOGO COLORS</a:t>
            </a:r>
          </a:p>
        </p:txBody>
      </p:sp>
      <p:sp>
        <p:nvSpPr>
          <p:cNvPr name="TextBox 12" id="12"/>
          <p:cNvSpPr txBox="true"/>
          <p:nvPr/>
        </p:nvSpPr>
        <p:spPr>
          <a:xfrm rot="0">
            <a:off x="10252707" y="4442283"/>
            <a:ext cx="7006593" cy="365760"/>
          </a:xfrm>
          <a:prstGeom prst="rect">
            <a:avLst/>
          </a:prstGeom>
        </p:spPr>
        <p:txBody>
          <a:bodyPr anchor="t" rtlCol="false" tIns="0" lIns="0" bIns="0" rIns="0">
            <a:spAutoFit/>
          </a:bodyPr>
          <a:lstStyle/>
          <a:p>
            <a:pPr algn="ctr">
              <a:lnSpc>
                <a:spcPts val="2940"/>
              </a:lnSpc>
            </a:pPr>
            <a:r>
              <a:rPr lang="en-US" sz="2100">
                <a:solidFill>
                  <a:srgbClr val="000000"/>
                </a:solidFill>
                <a:latin typeface="Helvetica World"/>
                <a:ea typeface="Helvetica World"/>
                <a:cs typeface="Helvetica World"/>
                <a:sym typeface="Helvetica World"/>
              </a:rPr>
              <a:t>HORIZONTAL LAYOUT</a:t>
            </a:r>
          </a:p>
        </p:txBody>
      </p:sp>
      <p:sp>
        <p:nvSpPr>
          <p:cNvPr name="TextBox 13" id="13"/>
          <p:cNvSpPr txBox="true"/>
          <p:nvPr/>
        </p:nvSpPr>
        <p:spPr>
          <a:xfrm rot="0">
            <a:off x="3138139" y="8806230"/>
            <a:ext cx="3384184" cy="365760"/>
          </a:xfrm>
          <a:prstGeom prst="rect">
            <a:avLst/>
          </a:prstGeom>
        </p:spPr>
        <p:txBody>
          <a:bodyPr anchor="t" rtlCol="false" tIns="0" lIns="0" bIns="0" rIns="0">
            <a:spAutoFit/>
          </a:bodyPr>
          <a:lstStyle/>
          <a:p>
            <a:pPr algn="ctr">
              <a:lnSpc>
                <a:spcPts val="2940"/>
              </a:lnSpc>
            </a:pPr>
            <a:r>
              <a:rPr lang="en-US" sz="2100">
                <a:solidFill>
                  <a:srgbClr val="000000"/>
                </a:solidFill>
                <a:latin typeface="Helvetica World"/>
                <a:ea typeface="Helvetica World"/>
                <a:cs typeface="Helvetica World"/>
                <a:sym typeface="Helvetica World"/>
              </a:rPr>
              <a:t>ICON ONLY</a:t>
            </a:r>
          </a:p>
        </p:txBody>
      </p:sp>
      <p:sp>
        <p:nvSpPr>
          <p:cNvPr name="TextBox 14" id="14"/>
          <p:cNvSpPr txBox="true"/>
          <p:nvPr/>
        </p:nvSpPr>
        <p:spPr>
          <a:xfrm rot="0">
            <a:off x="13614157" y="382677"/>
            <a:ext cx="3625468" cy="358775"/>
          </a:xfrm>
          <a:prstGeom prst="rect">
            <a:avLst/>
          </a:prstGeom>
        </p:spPr>
        <p:txBody>
          <a:bodyPr anchor="t" rtlCol="false" tIns="0" lIns="0" bIns="0" rIns="0">
            <a:spAutoFit/>
          </a:bodyPr>
          <a:lstStyle/>
          <a:p>
            <a:pPr algn="r">
              <a:lnSpc>
                <a:spcPts val="2800"/>
              </a:lnSpc>
            </a:pPr>
            <a:r>
              <a:rPr lang="en-US" sz="2000">
                <a:solidFill>
                  <a:srgbClr val="006B3D"/>
                </a:solidFill>
                <a:latin typeface="Helvetica World"/>
                <a:ea typeface="Helvetica World"/>
                <a:cs typeface="Helvetica World"/>
                <a:sym typeface="Helvetica World"/>
              </a:rPr>
              <a:t>www.borcelleinsurance.com</a:t>
            </a:r>
          </a:p>
        </p:txBody>
      </p:sp>
      <p:sp>
        <p:nvSpPr>
          <p:cNvPr name="TextBox 15" id="15"/>
          <p:cNvSpPr txBox="true"/>
          <p:nvPr/>
        </p:nvSpPr>
        <p:spPr>
          <a:xfrm rot="0">
            <a:off x="1028700" y="500470"/>
            <a:ext cx="3625468" cy="358775"/>
          </a:xfrm>
          <a:prstGeom prst="rect">
            <a:avLst/>
          </a:prstGeom>
        </p:spPr>
        <p:txBody>
          <a:bodyPr anchor="t" rtlCol="false" tIns="0" lIns="0" bIns="0" rIns="0">
            <a:spAutoFit/>
          </a:bodyPr>
          <a:lstStyle/>
          <a:p>
            <a:pPr algn="l">
              <a:lnSpc>
                <a:spcPts val="2800"/>
              </a:lnSpc>
            </a:pPr>
            <a:r>
              <a:rPr lang="en-US" sz="2000">
                <a:solidFill>
                  <a:srgbClr val="006B3D"/>
                </a:solidFill>
                <a:latin typeface="Helvetica World"/>
                <a:ea typeface="Helvetica World"/>
                <a:cs typeface="Helvetica World"/>
                <a:sym typeface="Helvetica World"/>
              </a:rPr>
              <a:t>Bo</a:t>
            </a:r>
            <a:r>
              <a:rPr lang="en-US" sz="2000">
                <a:solidFill>
                  <a:srgbClr val="006B3D"/>
                </a:solidFill>
                <a:latin typeface="Helvetica World"/>
                <a:ea typeface="Helvetica World"/>
                <a:cs typeface="Helvetica World"/>
                <a:sym typeface="Helvetica World"/>
              </a:rPr>
              <a:t>rcelle insurance</a:t>
            </a:r>
          </a:p>
        </p:txBody>
      </p:sp>
    </p:spTree>
  </p:cSld>
  <p:clrMapOvr>
    <a:masterClrMapping/>
  </p:clrMapOvr>
  <p:transition spd="fast">
    <p:push dir="l"/>
  </p:transition>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1138237"/>
            <a:ext cx="9244465" cy="2779395"/>
          </a:xfrm>
          <a:prstGeom prst="rect">
            <a:avLst/>
          </a:prstGeom>
        </p:spPr>
        <p:txBody>
          <a:bodyPr anchor="t" rtlCol="false" tIns="0" lIns="0" bIns="0" rIns="0">
            <a:spAutoFit/>
          </a:bodyPr>
          <a:lstStyle/>
          <a:p>
            <a:pPr algn="l">
              <a:lnSpc>
                <a:spcPts val="9120"/>
              </a:lnSpc>
            </a:pPr>
            <a:r>
              <a:rPr lang="en-US" b="true" sz="11400">
                <a:solidFill>
                  <a:srgbClr val="000000"/>
                </a:solidFill>
                <a:latin typeface="Helvetica World Bold"/>
                <a:ea typeface="Helvetica World Bold"/>
                <a:cs typeface="Helvetica World Bold"/>
                <a:sym typeface="Helvetica World Bold"/>
              </a:rPr>
              <a:t>BRAND</a:t>
            </a:r>
          </a:p>
          <a:p>
            <a:pPr algn="l">
              <a:lnSpc>
                <a:spcPts val="9120"/>
              </a:lnSpc>
            </a:pPr>
            <a:r>
              <a:rPr lang="en-US" b="true" sz="11400">
                <a:solidFill>
                  <a:srgbClr val="000000"/>
                </a:solidFill>
                <a:latin typeface="Helvetica World Bold"/>
                <a:ea typeface="Helvetica World Bold"/>
                <a:cs typeface="Helvetica World Bold"/>
                <a:sym typeface="Helvetica World Bold"/>
              </a:rPr>
              <a:t>COLOR</a:t>
            </a:r>
          </a:p>
        </p:txBody>
      </p:sp>
      <p:grpSp>
        <p:nvGrpSpPr>
          <p:cNvPr name="Group 3" id="3"/>
          <p:cNvGrpSpPr/>
          <p:nvPr/>
        </p:nvGrpSpPr>
        <p:grpSpPr>
          <a:xfrm rot="0">
            <a:off x="1028700" y="4367949"/>
            <a:ext cx="16230600" cy="2499227"/>
            <a:chOff x="0" y="0"/>
            <a:chExt cx="3920084" cy="603624"/>
          </a:xfrm>
        </p:grpSpPr>
        <p:sp>
          <p:nvSpPr>
            <p:cNvPr name="Freeform 4" id="4"/>
            <p:cNvSpPr/>
            <p:nvPr/>
          </p:nvSpPr>
          <p:spPr>
            <a:xfrm flipH="false" flipV="false" rot="0">
              <a:off x="0" y="0"/>
              <a:ext cx="3920084" cy="603624"/>
            </a:xfrm>
            <a:custGeom>
              <a:avLst/>
              <a:gdLst/>
              <a:ahLst/>
              <a:cxnLst/>
              <a:rect r="r" b="b" t="t" l="l"/>
              <a:pathLst>
                <a:path h="603624" w="3920084">
                  <a:moveTo>
                    <a:pt x="30528" y="0"/>
                  </a:moveTo>
                  <a:lnTo>
                    <a:pt x="3889557" y="0"/>
                  </a:lnTo>
                  <a:cubicBezTo>
                    <a:pt x="3906417" y="0"/>
                    <a:pt x="3920084" y="13668"/>
                    <a:pt x="3920084" y="30528"/>
                  </a:cubicBezTo>
                  <a:lnTo>
                    <a:pt x="3920084" y="573096"/>
                  </a:lnTo>
                  <a:cubicBezTo>
                    <a:pt x="3920084" y="581193"/>
                    <a:pt x="3916868" y="588958"/>
                    <a:pt x="3911143" y="594683"/>
                  </a:cubicBezTo>
                  <a:cubicBezTo>
                    <a:pt x="3905418" y="600408"/>
                    <a:pt x="3897653" y="603624"/>
                    <a:pt x="3889557" y="603624"/>
                  </a:cubicBezTo>
                  <a:lnTo>
                    <a:pt x="30528" y="603624"/>
                  </a:lnTo>
                  <a:cubicBezTo>
                    <a:pt x="13668" y="603624"/>
                    <a:pt x="0" y="589956"/>
                    <a:pt x="0" y="573096"/>
                  </a:cubicBezTo>
                  <a:lnTo>
                    <a:pt x="0" y="30528"/>
                  </a:lnTo>
                  <a:cubicBezTo>
                    <a:pt x="0" y="13668"/>
                    <a:pt x="13668" y="0"/>
                    <a:pt x="30528" y="0"/>
                  </a:cubicBezTo>
                  <a:close/>
                </a:path>
              </a:pathLst>
            </a:custGeom>
            <a:solidFill>
              <a:srgbClr val="80D124"/>
            </a:solidFill>
          </p:spPr>
        </p:sp>
        <p:sp>
          <p:nvSpPr>
            <p:cNvPr name="TextBox 5" id="5"/>
            <p:cNvSpPr txBox="true"/>
            <p:nvPr/>
          </p:nvSpPr>
          <p:spPr>
            <a:xfrm>
              <a:off x="0" y="-57150"/>
              <a:ext cx="3920084" cy="660774"/>
            </a:xfrm>
            <a:prstGeom prst="rect">
              <a:avLst/>
            </a:prstGeom>
          </p:spPr>
          <p:txBody>
            <a:bodyPr anchor="ctr" rtlCol="false" tIns="50800" lIns="50800" bIns="50800" rIns="50800"/>
            <a:lstStyle/>
            <a:p>
              <a:pPr algn="ctr">
                <a:lnSpc>
                  <a:spcPts val="3634"/>
                </a:lnSpc>
              </a:pPr>
            </a:p>
          </p:txBody>
        </p:sp>
      </p:grpSp>
      <p:grpSp>
        <p:nvGrpSpPr>
          <p:cNvPr name="Group 6" id="6"/>
          <p:cNvGrpSpPr/>
          <p:nvPr/>
        </p:nvGrpSpPr>
        <p:grpSpPr>
          <a:xfrm rot="0">
            <a:off x="1028700" y="7150032"/>
            <a:ext cx="1402658" cy="1830664"/>
            <a:chOff x="0" y="0"/>
            <a:chExt cx="338776" cy="442150"/>
          </a:xfrm>
        </p:grpSpPr>
        <p:sp>
          <p:nvSpPr>
            <p:cNvPr name="Freeform 7" id="7"/>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solidFill>
          </p:spPr>
        </p:sp>
        <p:sp>
          <p:nvSpPr>
            <p:cNvPr name="TextBox 8" id="8"/>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9" id="9"/>
          <p:cNvGrpSpPr/>
          <p:nvPr/>
        </p:nvGrpSpPr>
        <p:grpSpPr>
          <a:xfrm rot="0">
            <a:off x="2678628" y="7150032"/>
            <a:ext cx="1402658" cy="1830664"/>
            <a:chOff x="0" y="0"/>
            <a:chExt cx="338776" cy="442150"/>
          </a:xfrm>
        </p:grpSpPr>
        <p:sp>
          <p:nvSpPr>
            <p:cNvPr name="Freeform 10" id="10"/>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89804"/>
              </a:srgbClr>
            </a:solidFill>
          </p:spPr>
        </p:sp>
        <p:sp>
          <p:nvSpPr>
            <p:cNvPr name="TextBox 11" id="11"/>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12" id="12"/>
          <p:cNvGrpSpPr/>
          <p:nvPr/>
        </p:nvGrpSpPr>
        <p:grpSpPr>
          <a:xfrm rot="0">
            <a:off x="4326613" y="7150032"/>
            <a:ext cx="1402658" cy="1830664"/>
            <a:chOff x="0" y="0"/>
            <a:chExt cx="338776" cy="442150"/>
          </a:xfrm>
        </p:grpSpPr>
        <p:sp>
          <p:nvSpPr>
            <p:cNvPr name="Freeform 13" id="13"/>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80000"/>
              </a:srgbClr>
            </a:solidFill>
          </p:spPr>
        </p:sp>
        <p:sp>
          <p:nvSpPr>
            <p:cNvPr name="TextBox 14" id="14"/>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15" id="15"/>
          <p:cNvGrpSpPr/>
          <p:nvPr/>
        </p:nvGrpSpPr>
        <p:grpSpPr>
          <a:xfrm rot="0">
            <a:off x="5974599" y="7150032"/>
            <a:ext cx="1402658" cy="1830664"/>
            <a:chOff x="0" y="0"/>
            <a:chExt cx="338776" cy="442150"/>
          </a:xfrm>
        </p:grpSpPr>
        <p:sp>
          <p:nvSpPr>
            <p:cNvPr name="Freeform 16" id="16"/>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69804"/>
              </a:srgbClr>
            </a:solidFill>
          </p:spPr>
        </p:sp>
        <p:sp>
          <p:nvSpPr>
            <p:cNvPr name="TextBox 17" id="17"/>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18" id="18"/>
          <p:cNvGrpSpPr/>
          <p:nvPr/>
        </p:nvGrpSpPr>
        <p:grpSpPr>
          <a:xfrm rot="0">
            <a:off x="7622584" y="7150032"/>
            <a:ext cx="1402658" cy="1830664"/>
            <a:chOff x="0" y="0"/>
            <a:chExt cx="338776" cy="442150"/>
          </a:xfrm>
        </p:grpSpPr>
        <p:sp>
          <p:nvSpPr>
            <p:cNvPr name="Freeform 19" id="19"/>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60000"/>
              </a:srgbClr>
            </a:solidFill>
          </p:spPr>
        </p:sp>
        <p:sp>
          <p:nvSpPr>
            <p:cNvPr name="TextBox 20" id="20"/>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21" id="21"/>
          <p:cNvGrpSpPr/>
          <p:nvPr/>
        </p:nvGrpSpPr>
        <p:grpSpPr>
          <a:xfrm rot="0">
            <a:off x="9270569" y="7150032"/>
            <a:ext cx="1402658" cy="1830664"/>
            <a:chOff x="0" y="0"/>
            <a:chExt cx="338776" cy="442150"/>
          </a:xfrm>
        </p:grpSpPr>
        <p:sp>
          <p:nvSpPr>
            <p:cNvPr name="Freeform 22" id="22"/>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49804"/>
              </a:srgbClr>
            </a:solidFill>
          </p:spPr>
        </p:sp>
        <p:sp>
          <p:nvSpPr>
            <p:cNvPr name="TextBox 23" id="23"/>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24" id="24"/>
          <p:cNvGrpSpPr/>
          <p:nvPr/>
        </p:nvGrpSpPr>
        <p:grpSpPr>
          <a:xfrm rot="0">
            <a:off x="10918555" y="7150032"/>
            <a:ext cx="1402658" cy="1830664"/>
            <a:chOff x="0" y="0"/>
            <a:chExt cx="338776" cy="442150"/>
          </a:xfrm>
        </p:grpSpPr>
        <p:sp>
          <p:nvSpPr>
            <p:cNvPr name="Freeform 25" id="25"/>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40000"/>
              </a:srgbClr>
            </a:solidFill>
          </p:spPr>
        </p:sp>
        <p:sp>
          <p:nvSpPr>
            <p:cNvPr name="TextBox 26" id="26"/>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27" id="27"/>
          <p:cNvGrpSpPr/>
          <p:nvPr/>
        </p:nvGrpSpPr>
        <p:grpSpPr>
          <a:xfrm rot="0">
            <a:off x="12565142" y="7150032"/>
            <a:ext cx="1402658" cy="1830664"/>
            <a:chOff x="0" y="0"/>
            <a:chExt cx="338776" cy="442150"/>
          </a:xfrm>
        </p:grpSpPr>
        <p:sp>
          <p:nvSpPr>
            <p:cNvPr name="Freeform 28" id="28"/>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29804"/>
              </a:srgbClr>
            </a:solidFill>
          </p:spPr>
        </p:sp>
        <p:sp>
          <p:nvSpPr>
            <p:cNvPr name="TextBox 29" id="29"/>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30" id="30"/>
          <p:cNvGrpSpPr/>
          <p:nvPr/>
        </p:nvGrpSpPr>
        <p:grpSpPr>
          <a:xfrm rot="0">
            <a:off x="14210892" y="7150032"/>
            <a:ext cx="1402658" cy="1830664"/>
            <a:chOff x="0" y="0"/>
            <a:chExt cx="338776" cy="442150"/>
          </a:xfrm>
        </p:grpSpPr>
        <p:sp>
          <p:nvSpPr>
            <p:cNvPr name="Freeform 31" id="31"/>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19608"/>
              </a:srgbClr>
            </a:solidFill>
          </p:spPr>
        </p:sp>
        <p:sp>
          <p:nvSpPr>
            <p:cNvPr name="TextBox 32" id="32"/>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grpSp>
        <p:nvGrpSpPr>
          <p:cNvPr name="Group 33" id="33"/>
          <p:cNvGrpSpPr/>
          <p:nvPr/>
        </p:nvGrpSpPr>
        <p:grpSpPr>
          <a:xfrm rot="0">
            <a:off x="15856642" y="7150032"/>
            <a:ext cx="1402658" cy="1830664"/>
            <a:chOff x="0" y="0"/>
            <a:chExt cx="338776" cy="442150"/>
          </a:xfrm>
        </p:grpSpPr>
        <p:sp>
          <p:nvSpPr>
            <p:cNvPr name="Freeform 34" id="34"/>
            <p:cNvSpPr/>
            <p:nvPr/>
          </p:nvSpPr>
          <p:spPr>
            <a:xfrm flipH="false" flipV="false" rot="0">
              <a:off x="0" y="0"/>
              <a:ext cx="338776" cy="442150"/>
            </a:xfrm>
            <a:custGeom>
              <a:avLst/>
              <a:gdLst/>
              <a:ahLst/>
              <a:cxnLst/>
              <a:rect r="r" b="b" t="t" l="l"/>
              <a:pathLst>
                <a:path h="442150" w="338776">
                  <a:moveTo>
                    <a:pt x="169388" y="0"/>
                  </a:moveTo>
                  <a:lnTo>
                    <a:pt x="169388" y="0"/>
                  </a:lnTo>
                  <a:cubicBezTo>
                    <a:pt x="214313" y="0"/>
                    <a:pt x="257397" y="17846"/>
                    <a:pt x="289163" y="49613"/>
                  </a:cubicBezTo>
                  <a:cubicBezTo>
                    <a:pt x="320930" y="81379"/>
                    <a:pt x="338776" y="124464"/>
                    <a:pt x="338776" y="169388"/>
                  </a:cubicBezTo>
                  <a:lnTo>
                    <a:pt x="338776" y="272762"/>
                  </a:lnTo>
                  <a:cubicBezTo>
                    <a:pt x="338776" y="366312"/>
                    <a:pt x="262938" y="442150"/>
                    <a:pt x="169388" y="442150"/>
                  </a:cubicBezTo>
                  <a:lnTo>
                    <a:pt x="169388" y="442150"/>
                  </a:lnTo>
                  <a:cubicBezTo>
                    <a:pt x="75838" y="442150"/>
                    <a:pt x="0" y="366312"/>
                    <a:pt x="0" y="272762"/>
                  </a:cubicBezTo>
                  <a:lnTo>
                    <a:pt x="0" y="169388"/>
                  </a:lnTo>
                  <a:cubicBezTo>
                    <a:pt x="0" y="75838"/>
                    <a:pt x="75838" y="0"/>
                    <a:pt x="169388" y="0"/>
                  </a:cubicBezTo>
                  <a:close/>
                </a:path>
              </a:pathLst>
            </a:custGeom>
            <a:solidFill>
              <a:srgbClr val="80D124">
                <a:alpha val="9804"/>
              </a:srgbClr>
            </a:solidFill>
          </p:spPr>
        </p:sp>
        <p:sp>
          <p:nvSpPr>
            <p:cNvPr name="TextBox 35" id="35"/>
            <p:cNvSpPr txBox="true"/>
            <p:nvPr/>
          </p:nvSpPr>
          <p:spPr>
            <a:xfrm>
              <a:off x="0" y="-57150"/>
              <a:ext cx="338776" cy="499300"/>
            </a:xfrm>
            <a:prstGeom prst="rect">
              <a:avLst/>
            </a:prstGeom>
          </p:spPr>
          <p:txBody>
            <a:bodyPr anchor="ctr" rtlCol="false" tIns="50800" lIns="50800" bIns="50800" rIns="50800"/>
            <a:lstStyle/>
            <a:p>
              <a:pPr algn="ctr">
                <a:lnSpc>
                  <a:spcPts val="3634"/>
                </a:lnSpc>
              </a:pPr>
            </a:p>
          </p:txBody>
        </p:sp>
      </p:grpSp>
      <p:sp>
        <p:nvSpPr>
          <p:cNvPr name="AutoShape 36" id="36"/>
          <p:cNvSpPr/>
          <p:nvPr/>
        </p:nvSpPr>
        <p:spPr>
          <a:xfrm flipV="true">
            <a:off x="1028700" y="3917632"/>
            <a:ext cx="16230600" cy="0"/>
          </a:xfrm>
          <a:prstGeom prst="line">
            <a:avLst/>
          </a:prstGeom>
          <a:ln cap="flat" w="9525">
            <a:solidFill>
              <a:srgbClr val="80D124"/>
            </a:solidFill>
            <a:prstDash val="solid"/>
            <a:headEnd type="none" len="sm" w="sm"/>
            <a:tailEnd type="none" len="sm" w="sm"/>
          </a:ln>
        </p:spPr>
      </p:sp>
      <p:sp>
        <p:nvSpPr>
          <p:cNvPr name="TextBox 37" id="37"/>
          <p:cNvSpPr txBox="true"/>
          <p:nvPr/>
        </p:nvSpPr>
        <p:spPr>
          <a:xfrm rot="0">
            <a:off x="11161627" y="1865308"/>
            <a:ext cx="6537076" cy="712055"/>
          </a:xfrm>
          <a:prstGeom prst="rect">
            <a:avLst/>
          </a:prstGeom>
        </p:spPr>
        <p:txBody>
          <a:bodyPr anchor="t" rtlCol="false" tIns="0" lIns="0" bIns="0" rIns="0">
            <a:spAutoFit/>
          </a:bodyPr>
          <a:lstStyle/>
          <a:p>
            <a:pPr algn="l">
              <a:lnSpc>
                <a:spcPts val="5377"/>
              </a:lnSpc>
            </a:pPr>
            <a:r>
              <a:rPr lang="en-US" sz="3841" b="true">
                <a:solidFill>
                  <a:srgbClr val="000000"/>
                </a:solidFill>
                <a:latin typeface="Helvetica World Bold"/>
                <a:ea typeface="Helvetica World Bold"/>
                <a:cs typeface="Helvetica World Bold"/>
                <a:sym typeface="Helvetica World Bold"/>
              </a:rPr>
              <a:t>Color Philosophy</a:t>
            </a:r>
          </a:p>
        </p:txBody>
      </p:sp>
      <p:sp>
        <p:nvSpPr>
          <p:cNvPr name="TextBox 38" id="38"/>
          <p:cNvSpPr txBox="true"/>
          <p:nvPr/>
        </p:nvSpPr>
        <p:spPr>
          <a:xfrm rot="0">
            <a:off x="11161627" y="2539263"/>
            <a:ext cx="5058416" cy="989965"/>
          </a:xfrm>
          <a:prstGeom prst="rect">
            <a:avLst/>
          </a:prstGeom>
        </p:spPr>
        <p:txBody>
          <a:bodyPr anchor="t" rtlCol="false" tIns="0" lIns="0" bIns="0" rIns="0">
            <a:spAutoFit/>
          </a:bodyPr>
          <a:lstStyle/>
          <a:p>
            <a:pPr algn="just">
              <a:lnSpc>
                <a:spcPts val="2659"/>
              </a:lnSpc>
            </a:pPr>
            <a:r>
              <a:rPr lang="en-US" sz="1899">
                <a:solidFill>
                  <a:srgbClr val="006B3D"/>
                </a:solidFill>
                <a:latin typeface="Canva Sans"/>
                <a:ea typeface="Canva Sans"/>
                <a:cs typeface="Canva Sans"/>
                <a:sym typeface="Canva Sans"/>
              </a:rPr>
              <a:t>Our color choices represent strength, clarity, and passion</a:t>
            </a:r>
            <a:r>
              <a:rPr lang="en-US" sz="1899">
                <a:solidFill>
                  <a:srgbClr val="006B3D"/>
                </a:solidFill>
                <a:latin typeface="Canva Sans"/>
                <a:ea typeface="Canva Sans"/>
                <a:cs typeface="Canva Sans"/>
                <a:sym typeface="Canva Sans"/>
              </a:rPr>
              <a:t> — forming a cohesive visual language.</a:t>
            </a:r>
          </a:p>
        </p:txBody>
      </p:sp>
      <p:sp>
        <p:nvSpPr>
          <p:cNvPr name="TextBox 39" id="39"/>
          <p:cNvSpPr txBox="true"/>
          <p:nvPr/>
        </p:nvSpPr>
        <p:spPr>
          <a:xfrm rot="0">
            <a:off x="12639387" y="5221661"/>
            <a:ext cx="5059317" cy="1454139"/>
          </a:xfrm>
          <a:prstGeom prst="rect">
            <a:avLst/>
          </a:prstGeom>
        </p:spPr>
        <p:txBody>
          <a:bodyPr anchor="t" rtlCol="false" tIns="0" lIns="0" bIns="0" rIns="0">
            <a:spAutoFit/>
          </a:bodyPr>
          <a:lstStyle/>
          <a:p>
            <a:pPr algn="l">
              <a:lnSpc>
                <a:spcPts val="10929"/>
              </a:lnSpc>
            </a:pPr>
            <a:r>
              <a:rPr lang="en-US" b="true" sz="7806">
                <a:solidFill>
                  <a:srgbClr val="000000"/>
                </a:solidFill>
                <a:latin typeface="Helvetica World Bold"/>
                <a:ea typeface="Helvetica World Bold"/>
                <a:cs typeface="Helvetica World Bold"/>
                <a:sym typeface="Helvetica World Bold"/>
              </a:rPr>
              <a:t>#56D0DF</a:t>
            </a:r>
          </a:p>
        </p:txBody>
      </p:sp>
      <p:sp>
        <p:nvSpPr>
          <p:cNvPr name="TextBox 40" id="40"/>
          <p:cNvSpPr txBox="true"/>
          <p:nvPr/>
        </p:nvSpPr>
        <p:spPr>
          <a:xfrm rot="0">
            <a:off x="1204946" y="9157598"/>
            <a:ext cx="1050166"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100%</a:t>
            </a:r>
          </a:p>
        </p:txBody>
      </p:sp>
      <p:sp>
        <p:nvSpPr>
          <p:cNvPr name="TextBox 41" id="41"/>
          <p:cNvSpPr txBox="true"/>
          <p:nvPr/>
        </p:nvSpPr>
        <p:spPr>
          <a:xfrm rot="0">
            <a:off x="2936627"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90%</a:t>
            </a:r>
          </a:p>
        </p:txBody>
      </p:sp>
      <p:sp>
        <p:nvSpPr>
          <p:cNvPr name="TextBox 42" id="42"/>
          <p:cNvSpPr txBox="true"/>
          <p:nvPr/>
        </p:nvSpPr>
        <p:spPr>
          <a:xfrm rot="0">
            <a:off x="4584612"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80%</a:t>
            </a:r>
          </a:p>
        </p:txBody>
      </p:sp>
      <p:sp>
        <p:nvSpPr>
          <p:cNvPr name="TextBox 43" id="43"/>
          <p:cNvSpPr txBox="true"/>
          <p:nvPr/>
        </p:nvSpPr>
        <p:spPr>
          <a:xfrm rot="0">
            <a:off x="6232598"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70%</a:t>
            </a:r>
          </a:p>
        </p:txBody>
      </p:sp>
      <p:sp>
        <p:nvSpPr>
          <p:cNvPr name="TextBox 44" id="44"/>
          <p:cNvSpPr txBox="true"/>
          <p:nvPr/>
        </p:nvSpPr>
        <p:spPr>
          <a:xfrm rot="0">
            <a:off x="7881258"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60%</a:t>
            </a:r>
          </a:p>
        </p:txBody>
      </p:sp>
      <p:sp>
        <p:nvSpPr>
          <p:cNvPr name="TextBox 45" id="45"/>
          <p:cNvSpPr txBox="true"/>
          <p:nvPr/>
        </p:nvSpPr>
        <p:spPr>
          <a:xfrm rot="0">
            <a:off x="9528568"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50%</a:t>
            </a:r>
          </a:p>
        </p:txBody>
      </p:sp>
      <p:sp>
        <p:nvSpPr>
          <p:cNvPr name="TextBox 46" id="46"/>
          <p:cNvSpPr txBox="true"/>
          <p:nvPr/>
        </p:nvSpPr>
        <p:spPr>
          <a:xfrm rot="0">
            <a:off x="11176554"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40%</a:t>
            </a:r>
          </a:p>
        </p:txBody>
      </p:sp>
      <p:sp>
        <p:nvSpPr>
          <p:cNvPr name="TextBox 47" id="47"/>
          <p:cNvSpPr txBox="true"/>
          <p:nvPr/>
        </p:nvSpPr>
        <p:spPr>
          <a:xfrm rot="0">
            <a:off x="12825214"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30%</a:t>
            </a:r>
          </a:p>
        </p:txBody>
      </p:sp>
      <p:sp>
        <p:nvSpPr>
          <p:cNvPr name="TextBox 48" id="48"/>
          <p:cNvSpPr txBox="true"/>
          <p:nvPr/>
        </p:nvSpPr>
        <p:spPr>
          <a:xfrm rot="0">
            <a:off x="14473874"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20%</a:t>
            </a:r>
          </a:p>
        </p:txBody>
      </p:sp>
      <p:sp>
        <p:nvSpPr>
          <p:cNvPr name="TextBox 49" id="49"/>
          <p:cNvSpPr txBox="true"/>
          <p:nvPr/>
        </p:nvSpPr>
        <p:spPr>
          <a:xfrm rot="0">
            <a:off x="16220044" y="9157598"/>
            <a:ext cx="886660" cy="323215"/>
          </a:xfrm>
          <a:prstGeom prst="rect">
            <a:avLst/>
          </a:prstGeom>
        </p:spPr>
        <p:txBody>
          <a:bodyPr anchor="t" rtlCol="false" tIns="0" lIns="0" bIns="0" rIns="0">
            <a:spAutoFit/>
          </a:bodyPr>
          <a:lstStyle/>
          <a:p>
            <a:pPr algn="ctr">
              <a:lnSpc>
                <a:spcPts val="2659"/>
              </a:lnSpc>
            </a:pPr>
            <a:r>
              <a:rPr lang="en-US" sz="1899">
                <a:solidFill>
                  <a:srgbClr val="006B3D"/>
                </a:solidFill>
                <a:latin typeface="Canva Sans"/>
                <a:ea typeface="Canva Sans"/>
                <a:cs typeface="Canva Sans"/>
                <a:sym typeface="Canva Sans"/>
              </a:rPr>
              <a:t>10%</a:t>
            </a:r>
          </a:p>
        </p:txBody>
      </p:sp>
    </p:spTree>
  </p:cSld>
  <p:clrMapOvr>
    <a:masterClrMapping/>
  </p:clrMapOvr>
  <p:transition spd="fast">
    <p:push dir="l"/>
  </p:transition>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1138237"/>
            <a:ext cx="9244465" cy="2779395"/>
          </a:xfrm>
          <a:prstGeom prst="rect">
            <a:avLst/>
          </a:prstGeom>
        </p:spPr>
        <p:txBody>
          <a:bodyPr anchor="t" rtlCol="false" tIns="0" lIns="0" bIns="0" rIns="0">
            <a:spAutoFit/>
          </a:bodyPr>
          <a:lstStyle/>
          <a:p>
            <a:pPr algn="l">
              <a:lnSpc>
                <a:spcPts val="9120"/>
              </a:lnSpc>
            </a:pPr>
            <a:r>
              <a:rPr lang="en-US" b="true" sz="11400">
                <a:solidFill>
                  <a:srgbClr val="3C474A"/>
                </a:solidFill>
                <a:latin typeface="Helvetica World Bold"/>
                <a:ea typeface="Helvetica World Bold"/>
                <a:cs typeface="Helvetica World Bold"/>
                <a:sym typeface="Helvetica World Bold"/>
              </a:rPr>
              <a:t>OTHER</a:t>
            </a:r>
          </a:p>
          <a:p>
            <a:pPr algn="l">
              <a:lnSpc>
                <a:spcPts val="9120"/>
              </a:lnSpc>
            </a:pPr>
            <a:r>
              <a:rPr lang="en-US" b="true" sz="11400">
                <a:solidFill>
                  <a:srgbClr val="3C474A"/>
                </a:solidFill>
                <a:latin typeface="Helvetica World Bold"/>
                <a:ea typeface="Helvetica World Bold"/>
                <a:cs typeface="Helvetica World Bold"/>
                <a:sym typeface="Helvetica World Bold"/>
              </a:rPr>
              <a:t>COLOR</a:t>
            </a:r>
          </a:p>
        </p:txBody>
      </p:sp>
      <p:grpSp>
        <p:nvGrpSpPr>
          <p:cNvPr name="Group 3" id="3"/>
          <p:cNvGrpSpPr/>
          <p:nvPr/>
        </p:nvGrpSpPr>
        <p:grpSpPr>
          <a:xfrm rot="0">
            <a:off x="9583403" y="4367949"/>
            <a:ext cx="7675897" cy="2499227"/>
            <a:chOff x="0" y="0"/>
            <a:chExt cx="1853916" cy="603624"/>
          </a:xfrm>
        </p:grpSpPr>
        <p:sp>
          <p:nvSpPr>
            <p:cNvPr name="Freeform 4" id="4"/>
            <p:cNvSpPr/>
            <p:nvPr/>
          </p:nvSpPr>
          <p:spPr>
            <a:xfrm flipH="false" flipV="false" rot="0">
              <a:off x="0" y="0"/>
              <a:ext cx="1853916" cy="603624"/>
            </a:xfrm>
            <a:custGeom>
              <a:avLst/>
              <a:gdLst/>
              <a:ahLst/>
              <a:cxnLst/>
              <a:rect r="r" b="b" t="t" l="l"/>
              <a:pathLst>
                <a:path h="603624" w="1853916">
                  <a:moveTo>
                    <a:pt x="64550" y="0"/>
                  </a:moveTo>
                  <a:lnTo>
                    <a:pt x="1789365" y="0"/>
                  </a:lnTo>
                  <a:cubicBezTo>
                    <a:pt x="1806485" y="0"/>
                    <a:pt x="1822904" y="6801"/>
                    <a:pt x="1835009" y="18906"/>
                  </a:cubicBezTo>
                  <a:cubicBezTo>
                    <a:pt x="1847115" y="31012"/>
                    <a:pt x="1853916" y="47431"/>
                    <a:pt x="1853916" y="64550"/>
                  </a:cubicBezTo>
                  <a:lnTo>
                    <a:pt x="1853916" y="539074"/>
                  </a:lnTo>
                  <a:cubicBezTo>
                    <a:pt x="1853916" y="574724"/>
                    <a:pt x="1825015" y="603624"/>
                    <a:pt x="1789365" y="603624"/>
                  </a:cubicBezTo>
                  <a:lnTo>
                    <a:pt x="64550" y="603624"/>
                  </a:lnTo>
                  <a:cubicBezTo>
                    <a:pt x="28900" y="603624"/>
                    <a:pt x="0" y="574724"/>
                    <a:pt x="0" y="539074"/>
                  </a:cubicBezTo>
                  <a:lnTo>
                    <a:pt x="0" y="64550"/>
                  </a:lnTo>
                  <a:cubicBezTo>
                    <a:pt x="0" y="28900"/>
                    <a:pt x="28900" y="0"/>
                    <a:pt x="64550" y="0"/>
                  </a:cubicBezTo>
                  <a:close/>
                </a:path>
              </a:pathLst>
            </a:custGeom>
            <a:solidFill>
              <a:srgbClr val="006C43"/>
            </a:solidFill>
            <a:ln w="9525" cap="rnd">
              <a:solidFill>
                <a:srgbClr val="000000"/>
              </a:solidFill>
              <a:prstDash val="solid"/>
              <a:round/>
            </a:ln>
          </p:spPr>
        </p:sp>
        <p:sp>
          <p:nvSpPr>
            <p:cNvPr name="TextBox 5" id="5"/>
            <p:cNvSpPr txBox="true"/>
            <p:nvPr/>
          </p:nvSpPr>
          <p:spPr>
            <a:xfrm>
              <a:off x="0" y="-57150"/>
              <a:ext cx="1853916" cy="660774"/>
            </a:xfrm>
            <a:prstGeom prst="rect">
              <a:avLst/>
            </a:prstGeom>
          </p:spPr>
          <p:txBody>
            <a:bodyPr anchor="ctr" rtlCol="false" tIns="50800" lIns="50800" bIns="50800" rIns="50800"/>
            <a:lstStyle/>
            <a:p>
              <a:pPr algn="ctr">
                <a:lnSpc>
                  <a:spcPts val="3634"/>
                </a:lnSpc>
              </a:pPr>
            </a:p>
          </p:txBody>
        </p:sp>
      </p:grpSp>
      <p:grpSp>
        <p:nvGrpSpPr>
          <p:cNvPr name="Group 6" id="6"/>
          <p:cNvGrpSpPr/>
          <p:nvPr/>
        </p:nvGrpSpPr>
        <p:grpSpPr>
          <a:xfrm rot="0">
            <a:off x="1028700" y="4367949"/>
            <a:ext cx="7777353" cy="2499227"/>
            <a:chOff x="0" y="0"/>
            <a:chExt cx="1878420" cy="603624"/>
          </a:xfrm>
        </p:grpSpPr>
        <p:sp>
          <p:nvSpPr>
            <p:cNvPr name="Freeform 7" id="7"/>
            <p:cNvSpPr/>
            <p:nvPr/>
          </p:nvSpPr>
          <p:spPr>
            <a:xfrm flipH="false" flipV="false" rot="0">
              <a:off x="0" y="0"/>
              <a:ext cx="1878420" cy="603624"/>
            </a:xfrm>
            <a:custGeom>
              <a:avLst/>
              <a:gdLst/>
              <a:ahLst/>
              <a:cxnLst/>
              <a:rect r="r" b="b" t="t" l="l"/>
              <a:pathLst>
                <a:path h="603624" w="1878420">
                  <a:moveTo>
                    <a:pt x="63708" y="0"/>
                  </a:moveTo>
                  <a:lnTo>
                    <a:pt x="1814711" y="0"/>
                  </a:lnTo>
                  <a:cubicBezTo>
                    <a:pt x="1849897" y="0"/>
                    <a:pt x="1878420" y="28523"/>
                    <a:pt x="1878420" y="63708"/>
                  </a:cubicBezTo>
                  <a:lnTo>
                    <a:pt x="1878420" y="539916"/>
                  </a:lnTo>
                  <a:cubicBezTo>
                    <a:pt x="1878420" y="575101"/>
                    <a:pt x="1849897" y="603624"/>
                    <a:pt x="1814711" y="603624"/>
                  </a:cubicBezTo>
                  <a:lnTo>
                    <a:pt x="63708" y="603624"/>
                  </a:lnTo>
                  <a:cubicBezTo>
                    <a:pt x="28523" y="603624"/>
                    <a:pt x="0" y="575101"/>
                    <a:pt x="0" y="539916"/>
                  </a:cubicBezTo>
                  <a:lnTo>
                    <a:pt x="0" y="63708"/>
                  </a:lnTo>
                  <a:cubicBezTo>
                    <a:pt x="0" y="28523"/>
                    <a:pt x="28523" y="0"/>
                    <a:pt x="63708" y="0"/>
                  </a:cubicBezTo>
                  <a:close/>
                </a:path>
              </a:pathLst>
            </a:custGeom>
            <a:solidFill>
              <a:srgbClr val="FFFFFF"/>
            </a:solidFill>
            <a:ln w="9525" cap="rnd">
              <a:solidFill>
                <a:srgbClr val="000000"/>
              </a:solidFill>
              <a:prstDash val="solid"/>
              <a:round/>
            </a:ln>
          </p:spPr>
        </p:sp>
        <p:sp>
          <p:nvSpPr>
            <p:cNvPr name="TextBox 8" id="8"/>
            <p:cNvSpPr txBox="true"/>
            <p:nvPr/>
          </p:nvSpPr>
          <p:spPr>
            <a:xfrm>
              <a:off x="0" y="-57150"/>
              <a:ext cx="1878420" cy="660774"/>
            </a:xfrm>
            <a:prstGeom prst="rect">
              <a:avLst/>
            </a:prstGeom>
          </p:spPr>
          <p:txBody>
            <a:bodyPr anchor="ctr" rtlCol="false" tIns="50800" lIns="50800" bIns="50800" rIns="50800"/>
            <a:lstStyle/>
            <a:p>
              <a:pPr algn="ctr">
                <a:lnSpc>
                  <a:spcPts val="3634"/>
                </a:lnSpc>
              </a:pPr>
            </a:p>
          </p:txBody>
        </p:sp>
      </p:grpSp>
      <p:grpSp>
        <p:nvGrpSpPr>
          <p:cNvPr name="Group 9" id="9"/>
          <p:cNvGrpSpPr/>
          <p:nvPr/>
        </p:nvGrpSpPr>
        <p:grpSpPr>
          <a:xfrm rot="0">
            <a:off x="1028700" y="7132951"/>
            <a:ext cx="16230600" cy="2499227"/>
            <a:chOff x="0" y="0"/>
            <a:chExt cx="3920084" cy="603624"/>
          </a:xfrm>
        </p:grpSpPr>
        <p:sp>
          <p:nvSpPr>
            <p:cNvPr name="Freeform 10" id="10"/>
            <p:cNvSpPr/>
            <p:nvPr/>
          </p:nvSpPr>
          <p:spPr>
            <a:xfrm flipH="false" flipV="false" rot="0">
              <a:off x="0" y="0"/>
              <a:ext cx="3920084" cy="603624"/>
            </a:xfrm>
            <a:custGeom>
              <a:avLst/>
              <a:gdLst/>
              <a:ahLst/>
              <a:cxnLst/>
              <a:rect r="r" b="b" t="t" l="l"/>
              <a:pathLst>
                <a:path h="603624" w="3920084">
                  <a:moveTo>
                    <a:pt x="30528" y="0"/>
                  </a:moveTo>
                  <a:lnTo>
                    <a:pt x="3889557" y="0"/>
                  </a:lnTo>
                  <a:cubicBezTo>
                    <a:pt x="3906417" y="0"/>
                    <a:pt x="3920084" y="13668"/>
                    <a:pt x="3920084" y="30528"/>
                  </a:cubicBezTo>
                  <a:lnTo>
                    <a:pt x="3920084" y="573096"/>
                  </a:lnTo>
                  <a:cubicBezTo>
                    <a:pt x="3920084" y="581193"/>
                    <a:pt x="3916868" y="588958"/>
                    <a:pt x="3911143" y="594683"/>
                  </a:cubicBezTo>
                  <a:cubicBezTo>
                    <a:pt x="3905418" y="600408"/>
                    <a:pt x="3897653" y="603624"/>
                    <a:pt x="3889557" y="603624"/>
                  </a:cubicBezTo>
                  <a:lnTo>
                    <a:pt x="30528" y="603624"/>
                  </a:lnTo>
                  <a:cubicBezTo>
                    <a:pt x="13668" y="603624"/>
                    <a:pt x="0" y="589956"/>
                    <a:pt x="0" y="573096"/>
                  </a:cubicBezTo>
                  <a:lnTo>
                    <a:pt x="0" y="30528"/>
                  </a:lnTo>
                  <a:cubicBezTo>
                    <a:pt x="0" y="13668"/>
                    <a:pt x="13668" y="0"/>
                    <a:pt x="30528" y="0"/>
                  </a:cubicBezTo>
                  <a:close/>
                </a:path>
              </a:pathLst>
            </a:custGeom>
            <a:solidFill>
              <a:srgbClr val="100F0F"/>
            </a:solidFill>
          </p:spPr>
        </p:sp>
        <p:sp>
          <p:nvSpPr>
            <p:cNvPr name="TextBox 11" id="11"/>
            <p:cNvSpPr txBox="true"/>
            <p:nvPr/>
          </p:nvSpPr>
          <p:spPr>
            <a:xfrm>
              <a:off x="0" y="-57150"/>
              <a:ext cx="3920084" cy="660774"/>
            </a:xfrm>
            <a:prstGeom prst="rect">
              <a:avLst/>
            </a:prstGeom>
          </p:spPr>
          <p:txBody>
            <a:bodyPr anchor="ctr" rtlCol="false" tIns="50800" lIns="50800" bIns="50800" rIns="50800"/>
            <a:lstStyle/>
            <a:p>
              <a:pPr algn="ctr">
                <a:lnSpc>
                  <a:spcPts val="3634"/>
                </a:lnSpc>
              </a:pPr>
            </a:p>
          </p:txBody>
        </p:sp>
      </p:grpSp>
      <p:sp>
        <p:nvSpPr>
          <p:cNvPr name="AutoShape 12" id="12"/>
          <p:cNvSpPr/>
          <p:nvPr/>
        </p:nvSpPr>
        <p:spPr>
          <a:xfrm flipV="true">
            <a:off x="1028700" y="3917632"/>
            <a:ext cx="16230600" cy="0"/>
          </a:xfrm>
          <a:prstGeom prst="line">
            <a:avLst/>
          </a:prstGeom>
          <a:ln cap="flat" w="9525">
            <a:solidFill>
              <a:srgbClr val="3C474A"/>
            </a:solidFill>
            <a:prstDash val="solid"/>
            <a:headEnd type="none" len="sm" w="sm"/>
            <a:tailEnd type="none" len="sm" w="sm"/>
          </a:ln>
        </p:spPr>
      </p:sp>
      <p:sp>
        <p:nvSpPr>
          <p:cNvPr name="TextBox 13" id="13"/>
          <p:cNvSpPr txBox="true"/>
          <p:nvPr/>
        </p:nvSpPr>
        <p:spPr>
          <a:xfrm rot="0">
            <a:off x="11161627" y="1865308"/>
            <a:ext cx="6537076" cy="712055"/>
          </a:xfrm>
          <a:prstGeom prst="rect">
            <a:avLst/>
          </a:prstGeom>
        </p:spPr>
        <p:txBody>
          <a:bodyPr anchor="t" rtlCol="false" tIns="0" lIns="0" bIns="0" rIns="0">
            <a:spAutoFit/>
          </a:bodyPr>
          <a:lstStyle/>
          <a:p>
            <a:pPr algn="l">
              <a:lnSpc>
                <a:spcPts val="5377"/>
              </a:lnSpc>
            </a:pPr>
            <a:r>
              <a:rPr lang="en-US" sz="3841" b="true">
                <a:solidFill>
                  <a:srgbClr val="3C474A"/>
                </a:solidFill>
                <a:latin typeface="Helvetica World Bold"/>
                <a:ea typeface="Helvetica World Bold"/>
                <a:cs typeface="Helvetica World Bold"/>
                <a:sym typeface="Helvetica World Bold"/>
              </a:rPr>
              <a:t>Color Philosophy</a:t>
            </a:r>
          </a:p>
        </p:txBody>
      </p:sp>
      <p:sp>
        <p:nvSpPr>
          <p:cNvPr name="TextBox 14" id="14"/>
          <p:cNvSpPr txBox="true"/>
          <p:nvPr/>
        </p:nvSpPr>
        <p:spPr>
          <a:xfrm rot="0">
            <a:off x="11161627" y="2539263"/>
            <a:ext cx="5058416" cy="989965"/>
          </a:xfrm>
          <a:prstGeom prst="rect">
            <a:avLst/>
          </a:prstGeom>
        </p:spPr>
        <p:txBody>
          <a:bodyPr anchor="t" rtlCol="false" tIns="0" lIns="0" bIns="0" rIns="0">
            <a:spAutoFit/>
          </a:bodyPr>
          <a:lstStyle/>
          <a:p>
            <a:pPr algn="just">
              <a:lnSpc>
                <a:spcPts val="2659"/>
              </a:lnSpc>
            </a:pPr>
            <a:r>
              <a:rPr lang="en-US" sz="1899">
                <a:solidFill>
                  <a:srgbClr val="3C474A"/>
                </a:solidFill>
                <a:latin typeface="Canva Sans"/>
                <a:ea typeface="Canva Sans"/>
                <a:cs typeface="Canva Sans"/>
                <a:sym typeface="Canva Sans"/>
              </a:rPr>
              <a:t>Our color choices represent strength, clarity, and passion</a:t>
            </a:r>
            <a:r>
              <a:rPr lang="en-US" sz="1899">
                <a:solidFill>
                  <a:srgbClr val="3C474A"/>
                </a:solidFill>
                <a:latin typeface="Canva Sans"/>
                <a:ea typeface="Canva Sans"/>
                <a:cs typeface="Canva Sans"/>
                <a:sym typeface="Canva Sans"/>
              </a:rPr>
              <a:t> — forming a cohesive visual language.</a:t>
            </a:r>
          </a:p>
        </p:txBody>
      </p:sp>
      <p:sp>
        <p:nvSpPr>
          <p:cNvPr name="TextBox 15" id="15"/>
          <p:cNvSpPr txBox="true"/>
          <p:nvPr/>
        </p:nvSpPr>
        <p:spPr>
          <a:xfrm rot="0">
            <a:off x="12639387" y="5221661"/>
            <a:ext cx="5059317" cy="1459064"/>
          </a:xfrm>
          <a:prstGeom prst="rect">
            <a:avLst/>
          </a:prstGeom>
        </p:spPr>
        <p:txBody>
          <a:bodyPr anchor="t" rtlCol="false" tIns="0" lIns="0" bIns="0" rIns="0">
            <a:spAutoFit/>
          </a:bodyPr>
          <a:lstStyle/>
          <a:p>
            <a:pPr algn="l">
              <a:lnSpc>
                <a:spcPts val="10929"/>
              </a:lnSpc>
            </a:pPr>
            <a:r>
              <a:rPr lang="en-US" sz="7806" b="true">
                <a:solidFill>
                  <a:srgbClr val="82CD2B"/>
                </a:solidFill>
                <a:latin typeface="Helvetica World Bold"/>
                <a:ea typeface="Helvetica World Bold"/>
                <a:cs typeface="Helvetica World Bold"/>
                <a:sym typeface="Helvetica World Bold"/>
              </a:rPr>
              <a:t>#006C43</a:t>
            </a:r>
          </a:p>
        </p:txBody>
      </p:sp>
      <p:sp>
        <p:nvSpPr>
          <p:cNvPr name="TextBox 16" id="16"/>
          <p:cNvSpPr txBox="true"/>
          <p:nvPr/>
        </p:nvSpPr>
        <p:spPr>
          <a:xfrm rot="0">
            <a:off x="4199657" y="5221661"/>
            <a:ext cx="5059317" cy="1459064"/>
          </a:xfrm>
          <a:prstGeom prst="rect">
            <a:avLst/>
          </a:prstGeom>
        </p:spPr>
        <p:txBody>
          <a:bodyPr anchor="t" rtlCol="false" tIns="0" lIns="0" bIns="0" rIns="0">
            <a:spAutoFit/>
          </a:bodyPr>
          <a:lstStyle/>
          <a:p>
            <a:pPr algn="l">
              <a:lnSpc>
                <a:spcPts val="10929"/>
              </a:lnSpc>
            </a:pPr>
            <a:r>
              <a:rPr lang="en-US" b="true" sz="7806">
                <a:solidFill>
                  <a:srgbClr val="3C474A"/>
                </a:solidFill>
                <a:latin typeface="Helvetica World Bold"/>
                <a:ea typeface="Helvetica World Bold"/>
                <a:cs typeface="Helvetica World Bold"/>
                <a:sym typeface="Helvetica World Bold"/>
              </a:rPr>
              <a:t>#FFFFFF</a:t>
            </a:r>
          </a:p>
        </p:txBody>
      </p:sp>
      <p:sp>
        <p:nvSpPr>
          <p:cNvPr name="TextBox 17" id="17"/>
          <p:cNvSpPr txBox="true"/>
          <p:nvPr/>
        </p:nvSpPr>
        <p:spPr>
          <a:xfrm rot="0">
            <a:off x="12639387" y="7986663"/>
            <a:ext cx="5059317" cy="1454139"/>
          </a:xfrm>
          <a:prstGeom prst="rect">
            <a:avLst/>
          </a:prstGeom>
        </p:spPr>
        <p:txBody>
          <a:bodyPr anchor="t" rtlCol="false" tIns="0" lIns="0" bIns="0" rIns="0">
            <a:spAutoFit/>
          </a:bodyPr>
          <a:lstStyle/>
          <a:p>
            <a:pPr algn="l">
              <a:lnSpc>
                <a:spcPts val="10929"/>
              </a:lnSpc>
            </a:pPr>
            <a:r>
              <a:rPr lang="en-US" b="true" sz="7806">
                <a:solidFill>
                  <a:srgbClr val="82CD2B"/>
                </a:solidFill>
                <a:latin typeface="Helvetica World Bold"/>
                <a:ea typeface="Helvetica World Bold"/>
                <a:cs typeface="Helvetica World Bold"/>
                <a:sym typeface="Helvetica World Bold"/>
              </a:rPr>
              <a:t>#100F0F</a:t>
            </a:r>
          </a:p>
        </p:txBody>
      </p:sp>
    </p:spTree>
  </p:cSld>
  <p:clrMapOvr>
    <a:masterClrMapping/>
  </p:clrMapOvr>
  <p:transition spd="fast">
    <p:push dir="l"/>
  </p:transition>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809625"/>
            <a:ext cx="13898848" cy="2110740"/>
          </a:xfrm>
          <a:prstGeom prst="rect">
            <a:avLst/>
          </a:prstGeom>
        </p:spPr>
        <p:txBody>
          <a:bodyPr anchor="t" rtlCol="false" tIns="0" lIns="0" bIns="0" rIns="0">
            <a:spAutoFit/>
          </a:bodyPr>
          <a:lstStyle/>
          <a:p>
            <a:pPr algn="l">
              <a:lnSpc>
                <a:spcPts val="15960"/>
              </a:lnSpc>
            </a:pPr>
            <a:r>
              <a:rPr lang="en-US" b="true" sz="11400">
                <a:solidFill>
                  <a:srgbClr val="006B3D"/>
                </a:solidFill>
                <a:latin typeface="Helvetica World Bold"/>
                <a:ea typeface="Helvetica World Bold"/>
                <a:cs typeface="Helvetica World Bold"/>
                <a:sym typeface="Helvetica World Bold"/>
              </a:rPr>
              <a:t>TYPOGRAPHY</a:t>
            </a:r>
          </a:p>
        </p:txBody>
      </p:sp>
      <p:grpSp>
        <p:nvGrpSpPr>
          <p:cNvPr name="Group 3" id="3"/>
          <p:cNvGrpSpPr/>
          <p:nvPr/>
        </p:nvGrpSpPr>
        <p:grpSpPr>
          <a:xfrm rot="0">
            <a:off x="0" y="3980236"/>
            <a:ext cx="18288000" cy="5278064"/>
            <a:chOff x="0" y="0"/>
            <a:chExt cx="4416996" cy="1274781"/>
          </a:xfrm>
        </p:grpSpPr>
        <p:sp>
          <p:nvSpPr>
            <p:cNvPr name="Freeform 4" id="4"/>
            <p:cNvSpPr/>
            <p:nvPr/>
          </p:nvSpPr>
          <p:spPr>
            <a:xfrm flipH="false" flipV="false" rot="0">
              <a:off x="0" y="0"/>
              <a:ext cx="4416996" cy="1274781"/>
            </a:xfrm>
            <a:custGeom>
              <a:avLst/>
              <a:gdLst/>
              <a:ahLst/>
              <a:cxnLst/>
              <a:rect r="r" b="b" t="t" l="l"/>
              <a:pathLst>
                <a:path h="1274781" w="4416996">
                  <a:moveTo>
                    <a:pt x="0" y="0"/>
                  </a:moveTo>
                  <a:lnTo>
                    <a:pt x="4416996" y="0"/>
                  </a:lnTo>
                  <a:lnTo>
                    <a:pt x="4416996" y="1274781"/>
                  </a:lnTo>
                  <a:lnTo>
                    <a:pt x="0" y="1274781"/>
                  </a:lnTo>
                  <a:close/>
                </a:path>
              </a:pathLst>
            </a:custGeom>
            <a:solidFill>
              <a:srgbClr val="006B3D"/>
            </a:solidFill>
          </p:spPr>
        </p:sp>
        <p:sp>
          <p:nvSpPr>
            <p:cNvPr name="TextBox 5" id="5"/>
            <p:cNvSpPr txBox="true"/>
            <p:nvPr/>
          </p:nvSpPr>
          <p:spPr>
            <a:xfrm>
              <a:off x="0" y="-57150"/>
              <a:ext cx="4416996" cy="1331931"/>
            </a:xfrm>
            <a:prstGeom prst="rect">
              <a:avLst/>
            </a:prstGeom>
          </p:spPr>
          <p:txBody>
            <a:bodyPr anchor="ctr" rtlCol="false" tIns="50800" lIns="50800" bIns="50800" rIns="50800"/>
            <a:lstStyle/>
            <a:p>
              <a:pPr algn="ctr">
                <a:lnSpc>
                  <a:spcPts val="3634"/>
                </a:lnSpc>
              </a:pPr>
            </a:p>
          </p:txBody>
        </p:sp>
      </p:grpSp>
      <p:sp>
        <p:nvSpPr>
          <p:cNvPr name="AutoShape 6" id="6"/>
          <p:cNvSpPr/>
          <p:nvPr/>
        </p:nvSpPr>
        <p:spPr>
          <a:xfrm flipV="true">
            <a:off x="1031081" y="2915602"/>
            <a:ext cx="16230600" cy="0"/>
          </a:xfrm>
          <a:prstGeom prst="line">
            <a:avLst/>
          </a:prstGeom>
          <a:ln cap="flat" w="9525">
            <a:solidFill>
              <a:srgbClr val="006B3D">
                <a:alpha val="69804"/>
              </a:srgbClr>
            </a:solidFill>
            <a:prstDash val="solid"/>
            <a:headEnd type="none" len="sm" w="sm"/>
            <a:tailEnd type="none" len="sm" w="sm"/>
          </a:ln>
        </p:spPr>
      </p:sp>
      <p:sp>
        <p:nvSpPr>
          <p:cNvPr name="AutoShape 7" id="7"/>
          <p:cNvSpPr/>
          <p:nvPr/>
        </p:nvSpPr>
        <p:spPr>
          <a:xfrm>
            <a:off x="9148762" y="5377626"/>
            <a:ext cx="0" cy="2483284"/>
          </a:xfrm>
          <a:prstGeom prst="line">
            <a:avLst/>
          </a:prstGeom>
          <a:ln cap="flat" w="9525">
            <a:solidFill>
              <a:srgbClr val="80D124">
                <a:alpha val="69804"/>
              </a:srgbClr>
            </a:solidFill>
            <a:prstDash val="solid"/>
            <a:headEnd type="none" len="sm" w="sm"/>
            <a:tailEnd type="none" len="sm" w="sm"/>
          </a:ln>
        </p:spPr>
      </p:sp>
      <p:sp>
        <p:nvSpPr>
          <p:cNvPr name="AutoShape 8" id="8"/>
          <p:cNvSpPr/>
          <p:nvPr/>
        </p:nvSpPr>
        <p:spPr>
          <a:xfrm flipV="true">
            <a:off x="1031081" y="9535156"/>
            <a:ext cx="16230600" cy="0"/>
          </a:xfrm>
          <a:prstGeom prst="line">
            <a:avLst/>
          </a:prstGeom>
          <a:ln cap="flat" w="9525">
            <a:solidFill>
              <a:srgbClr val="80D124">
                <a:alpha val="69804"/>
              </a:srgbClr>
            </a:solidFill>
            <a:prstDash val="solid"/>
            <a:headEnd type="none" len="sm" w="sm"/>
            <a:tailEnd type="none" len="sm" w="sm"/>
          </a:ln>
        </p:spPr>
      </p:sp>
      <p:sp>
        <p:nvSpPr>
          <p:cNvPr name="TextBox 9" id="9"/>
          <p:cNvSpPr txBox="true"/>
          <p:nvPr/>
        </p:nvSpPr>
        <p:spPr>
          <a:xfrm rot="0">
            <a:off x="1028700" y="3140547"/>
            <a:ext cx="6537076" cy="553940"/>
          </a:xfrm>
          <a:prstGeom prst="rect">
            <a:avLst/>
          </a:prstGeom>
        </p:spPr>
        <p:txBody>
          <a:bodyPr anchor="t" rtlCol="false" tIns="0" lIns="0" bIns="0" rIns="0">
            <a:spAutoFit/>
          </a:bodyPr>
          <a:lstStyle/>
          <a:p>
            <a:pPr algn="l">
              <a:lnSpc>
                <a:spcPts val="4117"/>
              </a:lnSpc>
            </a:pPr>
            <a:r>
              <a:rPr lang="en-US" sz="2941" b="true">
                <a:solidFill>
                  <a:srgbClr val="80D124"/>
                </a:solidFill>
                <a:latin typeface="Helvetica World Bold"/>
                <a:ea typeface="Helvetica World Bold"/>
                <a:cs typeface="Helvetica World Bold"/>
                <a:sym typeface="Helvetica World Bold"/>
              </a:rPr>
              <a:t>Primary Typeface</a:t>
            </a:r>
          </a:p>
        </p:txBody>
      </p:sp>
      <p:sp>
        <p:nvSpPr>
          <p:cNvPr name="TextBox 10" id="10"/>
          <p:cNvSpPr txBox="true"/>
          <p:nvPr/>
        </p:nvSpPr>
        <p:spPr>
          <a:xfrm rot="0">
            <a:off x="1435685" y="5751207"/>
            <a:ext cx="6305824" cy="444664"/>
          </a:xfrm>
          <a:prstGeom prst="rect">
            <a:avLst/>
          </a:prstGeom>
        </p:spPr>
        <p:txBody>
          <a:bodyPr anchor="t" rtlCol="false" tIns="0" lIns="0" bIns="0" rIns="0">
            <a:spAutoFit/>
          </a:bodyPr>
          <a:lstStyle/>
          <a:p>
            <a:pPr algn="just">
              <a:lnSpc>
                <a:spcPts val="3315"/>
              </a:lnSpc>
            </a:pPr>
            <a:r>
              <a:rPr lang="en-US" b="true" sz="2368">
                <a:solidFill>
                  <a:srgbClr val="80D124"/>
                </a:solidFill>
                <a:latin typeface="Helvetica World Bold"/>
                <a:ea typeface="Helvetica World Bold"/>
                <a:cs typeface="Helvetica World Bold"/>
                <a:sym typeface="Helvetica World Bold"/>
              </a:rPr>
              <a:t>Poppins</a:t>
            </a:r>
          </a:p>
        </p:txBody>
      </p:sp>
      <p:sp>
        <p:nvSpPr>
          <p:cNvPr name="TextBox 11" id="11"/>
          <p:cNvSpPr txBox="true"/>
          <p:nvPr/>
        </p:nvSpPr>
        <p:spPr>
          <a:xfrm rot="0">
            <a:off x="1435685" y="6470721"/>
            <a:ext cx="6169276" cy="2193925"/>
          </a:xfrm>
          <a:prstGeom prst="rect">
            <a:avLst/>
          </a:prstGeom>
        </p:spPr>
        <p:txBody>
          <a:bodyPr anchor="t" rtlCol="false" tIns="0" lIns="0" bIns="0" rIns="0">
            <a:spAutoFit/>
          </a:bodyPr>
          <a:lstStyle/>
          <a:p>
            <a:pPr algn="just">
              <a:lnSpc>
                <a:spcPts val="3499"/>
              </a:lnSpc>
            </a:pPr>
            <a:r>
              <a:rPr lang="en-US" sz="2499" spc="584">
                <a:solidFill>
                  <a:srgbClr val="80D124"/>
                </a:solidFill>
                <a:latin typeface="Poppins"/>
                <a:ea typeface="Poppins"/>
                <a:cs typeface="Poppins"/>
                <a:sym typeface="Poppins"/>
              </a:rPr>
              <a:t>A B C D E F G H I J K L M N O P Q R S T U V W X Y Z </a:t>
            </a:r>
          </a:p>
          <a:p>
            <a:pPr algn="just">
              <a:lnSpc>
                <a:spcPts val="3499"/>
              </a:lnSpc>
            </a:pPr>
            <a:r>
              <a:rPr lang="en-US" sz="2499" spc="584">
                <a:solidFill>
                  <a:srgbClr val="80D124"/>
                </a:solidFill>
                <a:latin typeface="Poppins"/>
                <a:ea typeface="Poppins"/>
                <a:cs typeface="Poppins"/>
                <a:sym typeface="Poppins"/>
              </a:rPr>
              <a:t>a b c d e f g h i j k l m n o p q r s t u v w x y z </a:t>
            </a:r>
          </a:p>
          <a:p>
            <a:pPr algn="just">
              <a:lnSpc>
                <a:spcPts val="3499"/>
              </a:lnSpc>
            </a:pPr>
            <a:r>
              <a:rPr lang="en-US" sz="2499" spc="584">
                <a:solidFill>
                  <a:srgbClr val="80D124"/>
                </a:solidFill>
                <a:latin typeface="Poppins"/>
                <a:ea typeface="Poppins"/>
                <a:cs typeface="Poppins"/>
                <a:sym typeface="Poppins"/>
              </a:rPr>
              <a:t>1234567890 !@#$%^&amp;*()_+</a:t>
            </a:r>
          </a:p>
        </p:txBody>
      </p:sp>
      <p:sp>
        <p:nvSpPr>
          <p:cNvPr name="TextBox 12" id="12"/>
          <p:cNvSpPr txBox="true"/>
          <p:nvPr/>
        </p:nvSpPr>
        <p:spPr>
          <a:xfrm rot="0">
            <a:off x="9967912" y="5699589"/>
            <a:ext cx="6305824" cy="403050"/>
          </a:xfrm>
          <a:prstGeom prst="rect">
            <a:avLst/>
          </a:prstGeom>
        </p:spPr>
        <p:txBody>
          <a:bodyPr anchor="t" rtlCol="false" tIns="0" lIns="0" bIns="0" rIns="0">
            <a:spAutoFit/>
          </a:bodyPr>
          <a:lstStyle/>
          <a:p>
            <a:pPr algn="just">
              <a:lnSpc>
                <a:spcPts val="3315"/>
              </a:lnSpc>
            </a:pPr>
            <a:r>
              <a:rPr lang="en-US" b="true" sz="2368">
                <a:solidFill>
                  <a:srgbClr val="80D124"/>
                </a:solidFill>
                <a:latin typeface="Canva Sans Bold"/>
                <a:ea typeface="Canva Sans Bold"/>
                <a:cs typeface="Canva Sans Bold"/>
                <a:sym typeface="Canva Sans Bold"/>
              </a:rPr>
              <a:t>Montserrat</a:t>
            </a:r>
          </a:p>
        </p:txBody>
      </p:sp>
      <p:sp>
        <p:nvSpPr>
          <p:cNvPr name="TextBox 13" id="13"/>
          <p:cNvSpPr txBox="true"/>
          <p:nvPr/>
        </p:nvSpPr>
        <p:spPr>
          <a:xfrm rot="0">
            <a:off x="9967912" y="6406064"/>
            <a:ext cx="6843898" cy="2165350"/>
          </a:xfrm>
          <a:prstGeom prst="rect">
            <a:avLst/>
          </a:prstGeom>
        </p:spPr>
        <p:txBody>
          <a:bodyPr anchor="t" rtlCol="false" tIns="0" lIns="0" bIns="0" rIns="0">
            <a:spAutoFit/>
          </a:bodyPr>
          <a:lstStyle/>
          <a:p>
            <a:pPr algn="just">
              <a:lnSpc>
                <a:spcPts val="3499"/>
              </a:lnSpc>
            </a:pPr>
            <a:r>
              <a:rPr lang="en-US" sz="2499" spc="584">
                <a:solidFill>
                  <a:srgbClr val="80D124"/>
                </a:solidFill>
                <a:latin typeface="Montserrat"/>
                <a:ea typeface="Montserrat"/>
                <a:cs typeface="Montserrat"/>
                <a:sym typeface="Montserrat"/>
              </a:rPr>
              <a:t>A B C D E F G H I J K L M N O P Q R S T U V W X Y Z </a:t>
            </a:r>
          </a:p>
          <a:p>
            <a:pPr algn="just">
              <a:lnSpc>
                <a:spcPts val="3499"/>
              </a:lnSpc>
            </a:pPr>
            <a:r>
              <a:rPr lang="en-US" sz="2499" spc="584">
                <a:solidFill>
                  <a:srgbClr val="80D124"/>
                </a:solidFill>
                <a:latin typeface="Montserrat"/>
                <a:ea typeface="Montserrat"/>
                <a:cs typeface="Montserrat"/>
                <a:sym typeface="Montserrat"/>
              </a:rPr>
              <a:t>a b c d e f g h i j k l m n o p q r s t u v w x y z </a:t>
            </a:r>
          </a:p>
          <a:p>
            <a:pPr algn="just">
              <a:lnSpc>
                <a:spcPts val="3499"/>
              </a:lnSpc>
            </a:pPr>
            <a:r>
              <a:rPr lang="en-US" sz="2499" spc="584">
                <a:solidFill>
                  <a:srgbClr val="80D124"/>
                </a:solidFill>
                <a:latin typeface="Montserrat"/>
                <a:ea typeface="Montserrat"/>
                <a:cs typeface="Montserrat"/>
                <a:sym typeface="Montserrat"/>
              </a:rPr>
              <a:t>1234567890 !@#$%^&amp;*()_+</a:t>
            </a:r>
          </a:p>
        </p:txBody>
      </p:sp>
      <p:sp>
        <p:nvSpPr>
          <p:cNvPr name="TextBox 14" id="14"/>
          <p:cNvSpPr txBox="true"/>
          <p:nvPr/>
        </p:nvSpPr>
        <p:spPr>
          <a:xfrm rot="0">
            <a:off x="1435685" y="4442334"/>
            <a:ext cx="6305824" cy="838200"/>
          </a:xfrm>
          <a:prstGeom prst="rect">
            <a:avLst/>
          </a:prstGeom>
        </p:spPr>
        <p:txBody>
          <a:bodyPr anchor="t" rtlCol="false" tIns="0" lIns="0" bIns="0" rIns="0">
            <a:spAutoFit/>
          </a:bodyPr>
          <a:lstStyle/>
          <a:p>
            <a:pPr algn="just">
              <a:lnSpc>
                <a:spcPts val="6299"/>
              </a:lnSpc>
            </a:pPr>
            <a:r>
              <a:rPr lang="en-US" b="true" sz="4500">
                <a:solidFill>
                  <a:srgbClr val="80D124"/>
                </a:solidFill>
                <a:latin typeface="Helvetica World Bold"/>
                <a:ea typeface="Helvetica World Bold"/>
                <a:cs typeface="Helvetica World Bold"/>
                <a:sym typeface="Helvetica World Bold"/>
              </a:rPr>
              <a:t>Heading</a:t>
            </a:r>
          </a:p>
        </p:txBody>
      </p:sp>
      <p:sp>
        <p:nvSpPr>
          <p:cNvPr name="TextBox 15" id="15"/>
          <p:cNvSpPr txBox="true"/>
          <p:nvPr/>
        </p:nvSpPr>
        <p:spPr>
          <a:xfrm rot="0">
            <a:off x="9967912" y="4305300"/>
            <a:ext cx="6305824" cy="838200"/>
          </a:xfrm>
          <a:prstGeom prst="rect">
            <a:avLst/>
          </a:prstGeom>
        </p:spPr>
        <p:txBody>
          <a:bodyPr anchor="t" rtlCol="false" tIns="0" lIns="0" bIns="0" rIns="0">
            <a:spAutoFit/>
          </a:bodyPr>
          <a:lstStyle/>
          <a:p>
            <a:pPr algn="just">
              <a:lnSpc>
                <a:spcPts val="6299"/>
              </a:lnSpc>
            </a:pPr>
            <a:r>
              <a:rPr lang="en-US" b="true" sz="4500">
                <a:solidFill>
                  <a:srgbClr val="80D124"/>
                </a:solidFill>
                <a:latin typeface="Helvetica World Bold"/>
                <a:ea typeface="Helvetica World Bold"/>
                <a:cs typeface="Helvetica World Bold"/>
                <a:sym typeface="Helvetica World Bold"/>
              </a:rPr>
              <a:t>Body</a:t>
            </a:r>
          </a:p>
        </p:txBody>
      </p:sp>
    </p:spTree>
  </p:cSld>
  <p:clrMapOvr>
    <a:masterClrMapping/>
  </p:clrMapOvr>
  <p:transition spd="fast">
    <p:push dir="l"/>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589639" y="0"/>
            <a:ext cx="5704953" cy="10287000"/>
          </a:xfrm>
          <a:custGeom>
            <a:avLst/>
            <a:gdLst/>
            <a:ahLst/>
            <a:cxnLst/>
            <a:rect r="r" b="b" t="t" l="l"/>
            <a:pathLst>
              <a:path h="10287000" w="5704953">
                <a:moveTo>
                  <a:pt x="0" y="0"/>
                </a:moveTo>
                <a:lnTo>
                  <a:pt x="5704953" y="0"/>
                </a:lnTo>
                <a:lnTo>
                  <a:pt x="5704953" y="10287000"/>
                </a:lnTo>
                <a:lnTo>
                  <a:pt x="0" y="10287000"/>
                </a:lnTo>
                <a:lnTo>
                  <a:pt x="0" y="0"/>
                </a:lnTo>
                <a:close/>
              </a:path>
            </a:pathLst>
          </a:custGeom>
          <a:blipFill>
            <a:blip r:embed="rId2"/>
            <a:stretch>
              <a:fillRect l="-85579" t="0" r="-85065" b="0"/>
            </a:stretch>
          </a:blipFill>
        </p:spPr>
      </p:sp>
      <p:sp>
        <p:nvSpPr>
          <p:cNvPr name="Freeform 3" id="3"/>
          <p:cNvSpPr/>
          <p:nvPr/>
        </p:nvSpPr>
        <p:spPr>
          <a:xfrm flipH="false" flipV="false" rot="0">
            <a:off x="0" y="5870569"/>
            <a:ext cx="6616376" cy="4416431"/>
          </a:xfrm>
          <a:custGeom>
            <a:avLst/>
            <a:gdLst/>
            <a:ahLst/>
            <a:cxnLst/>
            <a:rect r="r" b="b" t="t" l="l"/>
            <a:pathLst>
              <a:path h="4416431" w="6616376">
                <a:moveTo>
                  <a:pt x="0" y="0"/>
                </a:moveTo>
                <a:lnTo>
                  <a:pt x="6616376" y="0"/>
                </a:lnTo>
                <a:lnTo>
                  <a:pt x="6616376" y="4416431"/>
                </a:lnTo>
                <a:lnTo>
                  <a:pt x="0" y="4416431"/>
                </a:lnTo>
                <a:lnTo>
                  <a:pt x="0" y="0"/>
                </a:lnTo>
                <a:close/>
              </a:path>
            </a:pathLst>
          </a:custGeom>
          <a:blipFill>
            <a:blip r:embed="rId3"/>
            <a:stretch>
              <a:fillRect l="0" t="0" r="0" b="0"/>
            </a:stretch>
          </a:blipFill>
        </p:spPr>
      </p:sp>
      <p:sp>
        <p:nvSpPr>
          <p:cNvPr name="TextBox 4" id="4"/>
          <p:cNvSpPr txBox="true"/>
          <p:nvPr/>
        </p:nvSpPr>
        <p:spPr>
          <a:xfrm rot="0">
            <a:off x="1028700" y="809625"/>
            <a:ext cx="10922764" cy="2110740"/>
          </a:xfrm>
          <a:prstGeom prst="rect">
            <a:avLst/>
          </a:prstGeom>
        </p:spPr>
        <p:txBody>
          <a:bodyPr anchor="t" rtlCol="false" tIns="0" lIns="0" bIns="0" rIns="0">
            <a:spAutoFit/>
          </a:bodyPr>
          <a:lstStyle/>
          <a:p>
            <a:pPr algn="l">
              <a:lnSpc>
                <a:spcPts val="15960"/>
              </a:lnSpc>
            </a:pPr>
            <a:r>
              <a:rPr lang="en-US" b="true" sz="11400">
                <a:solidFill>
                  <a:srgbClr val="006B3D"/>
                </a:solidFill>
                <a:latin typeface="Helvetica World Bold"/>
                <a:ea typeface="Helvetica World Bold"/>
                <a:cs typeface="Helvetica World Bold"/>
                <a:sym typeface="Helvetica World Bold"/>
              </a:rPr>
              <a:t>VISUAL STYLE</a:t>
            </a:r>
          </a:p>
        </p:txBody>
      </p:sp>
      <p:sp>
        <p:nvSpPr>
          <p:cNvPr name="TextBox 5" id="5"/>
          <p:cNvSpPr txBox="true"/>
          <p:nvPr/>
        </p:nvSpPr>
        <p:spPr>
          <a:xfrm rot="0">
            <a:off x="1118646" y="3247566"/>
            <a:ext cx="6290470" cy="712055"/>
          </a:xfrm>
          <a:prstGeom prst="rect">
            <a:avLst/>
          </a:prstGeom>
        </p:spPr>
        <p:txBody>
          <a:bodyPr anchor="t" rtlCol="false" tIns="0" lIns="0" bIns="0" rIns="0">
            <a:spAutoFit/>
          </a:bodyPr>
          <a:lstStyle/>
          <a:p>
            <a:pPr algn="l">
              <a:lnSpc>
                <a:spcPts val="5377"/>
              </a:lnSpc>
            </a:pPr>
            <a:r>
              <a:rPr lang="en-US" sz="3841" b="true">
                <a:solidFill>
                  <a:srgbClr val="3C474A"/>
                </a:solidFill>
                <a:latin typeface="Helvetica World Bold"/>
                <a:ea typeface="Helvetica World Bold"/>
                <a:cs typeface="Helvetica World Bold"/>
                <a:sym typeface="Helvetica World Bold"/>
              </a:rPr>
              <a:t>Photography &amp; Graphics</a:t>
            </a:r>
          </a:p>
        </p:txBody>
      </p:sp>
      <p:sp>
        <p:nvSpPr>
          <p:cNvPr name="TextBox 6" id="6"/>
          <p:cNvSpPr txBox="true"/>
          <p:nvPr/>
        </p:nvSpPr>
        <p:spPr>
          <a:xfrm rot="0">
            <a:off x="1118646" y="3949291"/>
            <a:ext cx="5254439" cy="1589406"/>
          </a:xfrm>
          <a:prstGeom prst="rect">
            <a:avLst/>
          </a:prstGeom>
        </p:spPr>
        <p:txBody>
          <a:bodyPr anchor="t" rtlCol="false" tIns="0" lIns="0" bIns="0" rIns="0">
            <a:spAutoFit/>
          </a:bodyPr>
          <a:lstStyle/>
          <a:p>
            <a:pPr algn="just">
              <a:lnSpc>
                <a:spcPts val="3219"/>
              </a:lnSpc>
            </a:pPr>
            <a:r>
              <a:rPr lang="en-US" sz="2299">
                <a:solidFill>
                  <a:srgbClr val="006B3D"/>
                </a:solidFill>
                <a:latin typeface="Canva Sans"/>
                <a:ea typeface="Canva Sans"/>
                <a:cs typeface="Canva Sans"/>
                <a:sym typeface="Canva Sans"/>
              </a:rPr>
              <a:t>U</a:t>
            </a:r>
            <a:r>
              <a:rPr lang="en-US" sz="2299">
                <a:solidFill>
                  <a:srgbClr val="006B3D"/>
                </a:solidFill>
                <a:latin typeface="Canva Sans"/>
                <a:ea typeface="Canva Sans"/>
                <a:cs typeface="Canva Sans"/>
                <a:sym typeface="Canva Sans"/>
              </a:rPr>
              <a:t>se real expressions, natural poses,</a:t>
            </a:r>
            <a:r>
              <a:rPr lang="en-US" sz="2299">
                <a:solidFill>
                  <a:srgbClr val="006B3D"/>
                </a:solidFill>
                <a:latin typeface="Canva Sans"/>
                <a:ea typeface="Canva Sans"/>
                <a:cs typeface="Canva Sans"/>
                <a:sym typeface="Canva Sans"/>
              </a:rPr>
              <a:t> and genuine emotions.</a:t>
            </a:r>
          </a:p>
          <a:p>
            <a:pPr algn="just">
              <a:lnSpc>
                <a:spcPts val="3219"/>
              </a:lnSpc>
            </a:pPr>
          </a:p>
          <a:p>
            <a:pPr algn="just">
              <a:lnSpc>
                <a:spcPts val="3219"/>
              </a:lnSpc>
            </a:pPr>
          </a:p>
        </p:txBody>
      </p:sp>
      <p:sp>
        <p:nvSpPr>
          <p:cNvPr name="TextBox 7" id="7"/>
          <p:cNvSpPr txBox="true"/>
          <p:nvPr/>
        </p:nvSpPr>
        <p:spPr>
          <a:xfrm rot="0">
            <a:off x="5495023" y="7758446"/>
            <a:ext cx="6290470" cy="712055"/>
          </a:xfrm>
          <a:prstGeom prst="rect">
            <a:avLst/>
          </a:prstGeom>
        </p:spPr>
        <p:txBody>
          <a:bodyPr anchor="t" rtlCol="false" tIns="0" lIns="0" bIns="0" rIns="0">
            <a:spAutoFit/>
          </a:bodyPr>
          <a:lstStyle/>
          <a:p>
            <a:pPr algn="r">
              <a:lnSpc>
                <a:spcPts val="5377"/>
              </a:lnSpc>
            </a:pPr>
            <a:r>
              <a:rPr lang="en-US" b="true" sz="3841">
                <a:solidFill>
                  <a:srgbClr val="3C474A"/>
                </a:solidFill>
                <a:latin typeface="Helvetica World Bold"/>
                <a:ea typeface="Helvetica World Bold"/>
                <a:cs typeface="Helvetica World Bold"/>
                <a:sym typeface="Helvetica World Bold"/>
              </a:rPr>
              <a:t>Tone &amp; Mood</a:t>
            </a:r>
          </a:p>
        </p:txBody>
      </p:sp>
      <p:sp>
        <p:nvSpPr>
          <p:cNvPr name="TextBox 8" id="8"/>
          <p:cNvSpPr txBox="true"/>
          <p:nvPr/>
        </p:nvSpPr>
        <p:spPr>
          <a:xfrm rot="0">
            <a:off x="7013322" y="8566150"/>
            <a:ext cx="4772171" cy="692150"/>
          </a:xfrm>
          <a:prstGeom prst="rect">
            <a:avLst/>
          </a:prstGeom>
        </p:spPr>
        <p:txBody>
          <a:bodyPr anchor="t" rtlCol="false" tIns="0" lIns="0" bIns="0" rIns="0">
            <a:spAutoFit/>
          </a:bodyPr>
          <a:lstStyle/>
          <a:p>
            <a:pPr algn="r">
              <a:lnSpc>
                <a:spcPts val="2799"/>
              </a:lnSpc>
            </a:pPr>
            <a:r>
              <a:rPr lang="en-US" sz="1999">
                <a:solidFill>
                  <a:srgbClr val="006B3D"/>
                </a:solidFill>
                <a:latin typeface="Canva Sans"/>
                <a:ea typeface="Canva Sans"/>
                <a:cs typeface="Canva Sans"/>
                <a:sym typeface="Canva Sans"/>
              </a:rPr>
              <a:t>c</a:t>
            </a:r>
            <a:r>
              <a:rPr lang="en-US" sz="1999">
                <a:solidFill>
                  <a:srgbClr val="006B3D"/>
                </a:solidFill>
                <a:latin typeface="Canva Sans"/>
                <a:ea typeface="Canva Sans"/>
                <a:cs typeface="Canva Sans"/>
                <a:sym typeface="Canva Sans"/>
              </a:rPr>
              <a:t>la</a:t>
            </a:r>
            <a:r>
              <a:rPr lang="en-US" sz="1999">
                <a:solidFill>
                  <a:srgbClr val="006B3D"/>
                </a:solidFill>
                <a:latin typeface="Canva Sans"/>
                <a:ea typeface="Canva Sans"/>
                <a:cs typeface="Canva Sans"/>
                <a:sym typeface="Canva Sans"/>
              </a:rPr>
              <a:t>rity,</a:t>
            </a:r>
            <a:r>
              <a:rPr lang="en-US" sz="1999">
                <a:solidFill>
                  <a:srgbClr val="006B3D"/>
                </a:solidFill>
                <a:latin typeface="Canva Sans"/>
                <a:ea typeface="Canva Sans"/>
                <a:cs typeface="Canva Sans"/>
                <a:sym typeface="Canva Sans"/>
              </a:rPr>
              <a:t> confidence, protection, and progress.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727103" y="1430613"/>
            <a:ext cx="3652820" cy="9258300"/>
          </a:xfrm>
          <a:custGeom>
            <a:avLst/>
            <a:gdLst/>
            <a:ahLst/>
            <a:cxnLst/>
            <a:rect r="r" b="b" t="t" l="l"/>
            <a:pathLst>
              <a:path h="9258300" w="3652820">
                <a:moveTo>
                  <a:pt x="0" y="0"/>
                </a:moveTo>
                <a:lnTo>
                  <a:pt x="3652820" y="0"/>
                </a:lnTo>
                <a:lnTo>
                  <a:pt x="3652820" y="9258300"/>
                </a:lnTo>
                <a:lnTo>
                  <a:pt x="0" y="9258300"/>
                </a:lnTo>
                <a:lnTo>
                  <a:pt x="0" y="0"/>
                </a:lnTo>
                <a:close/>
              </a:path>
            </a:pathLst>
          </a:custGeom>
          <a:blipFill>
            <a:blip r:embed="rId2">
              <a:alphaModFix amt="72000"/>
            </a:blip>
            <a:stretch>
              <a:fillRect l="0" t="0" r="0" b="0"/>
            </a:stretch>
          </a:blipFill>
        </p:spPr>
      </p:sp>
      <p:grpSp>
        <p:nvGrpSpPr>
          <p:cNvPr name="Group 3" id="3"/>
          <p:cNvGrpSpPr/>
          <p:nvPr/>
        </p:nvGrpSpPr>
        <p:grpSpPr>
          <a:xfrm rot="0">
            <a:off x="-4787459" y="1028700"/>
            <a:ext cx="14666437" cy="9258300"/>
            <a:chOff x="0" y="0"/>
            <a:chExt cx="3542301" cy="2236104"/>
          </a:xfrm>
        </p:grpSpPr>
        <p:sp>
          <p:nvSpPr>
            <p:cNvPr name="Freeform 4" id="4"/>
            <p:cNvSpPr/>
            <p:nvPr/>
          </p:nvSpPr>
          <p:spPr>
            <a:xfrm flipH="false" flipV="false" rot="0">
              <a:off x="0" y="0"/>
              <a:ext cx="3542301" cy="2236104"/>
            </a:xfrm>
            <a:custGeom>
              <a:avLst/>
              <a:gdLst/>
              <a:ahLst/>
              <a:cxnLst/>
              <a:rect r="r" b="b" t="t" l="l"/>
              <a:pathLst>
                <a:path h="2236104" w="3542301">
                  <a:moveTo>
                    <a:pt x="52787" y="0"/>
                  </a:moveTo>
                  <a:lnTo>
                    <a:pt x="3489514" y="0"/>
                  </a:lnTo>
                  <a:cubicBezTo>
                    <a:pt x="3518667" y="0"/>
                    <a:pt x="3542301" y="23633"/>
                    <a:pt x="3542301" y="52787"/>
                  </a:cubicBezTo>
                  <a:lnTo>
                    <a:pt x="3542301" y="2183318"/>
                  </a:lnTo>
                  <a:cubicBezTo>
                    <a:pt x="3542301" y="2212471"/>
                    <a:pt x="3518667" y="2236104"/>
                    <a:pt x="3489514" y="2236104"/>
                  </a:cubicBezTo>
                  <a:lnTo>
                    <a:pt x="52787" y="2236104"/>
                  </a:lnTo>
                  <a:cubicBezTo>
                    <a:pt x="23633" y="2236104"/>
                    <a:pt x="0" y="2212471"/>
                    <a:pt x="0" y="2183318"/>
                  </a:cubicBezTo>
                  <a:lnTo>
                    <a:pt x="0" y="52787"/>
                  </a:lnTo>
                  <a:cubicBezTo>
                    <a:pt x="0" y="23633"/>
                    <a:pt x="23633" y="0"/>
                    <a:pt x="52787" y="0"/>
                  </a:cubicBezTo>
                  <a:close/>
                </a:path>
              </a:pathLst>
            </a:custGeom>
            <a:solidFill>
              <a:srgbClr val="006B3D"/>
            </a:solidFill>
          </p:spPr>
        </p:sp>
        <p:sp>
          <p:nvSpPr>
            <p:cNvPr name="TextBox 5" id="5"/>
            <p:cNvSpPr txBox="true"/>
            <p:nvPr/>
          </p:nvSpPr>
          <p:spPr>
            <a:xfrm>
              <a:off x="0" y="-57150"/>
              <a:ext cx="3542301" cy="2293254"/>
            </a:xfrm>
            <a:prstGeom prst="rect">
              <a:avLst/>
            </a:prstGeom>
          </p:spPr>
          <p:txBody>
            <a:bodyPr anchor="ctr" rtlCol="false" tIns="50800" lIns="50800" bIns="50800" rIns="50800"/>
            <a:lstStyle/>
            <a:p>
              <a:pPr algn="ctr">
                <a:lnSpc>
                  <a:spcPts val="3634"/>
                </a:lnSpc>
              </a:pPr>
            </a:p>
          </p:txBody>
        </p:sp>
      </p:grpSp>
      <p:sp>
        <p:nvSpPr>
          <p:cNvPr name="Freeform 6" id="6"/>
          <p:cNvSpPr/>
          <p:nvPr/>
        </p:nvSpPr>
        <p:spPr>
          <a:xfrm flipH="false" flipV="false" rot="0">
            <a:off x="1009583" y="9068576"/>
            <a:ext cx="268305" cy="268305"/>
          </a:xfrm>
          <a:custGeom>
            <a:avLst/>
            <a:gdLst/>
            <a:ahLst/>
            <a:cxnLst/>
            <a:rect r="r" b="b" t="t" l="l"/>
            <a:pathLst>
              <a:path h="268305" w="268305">
                <a:moveTo>
                  <a:pt x="0" y="0"/>
                </a:moveTo>
                <a:lnTo>
                  <a:pt x="268304" y="0"/>
                </a:lnTo>
                <a:lnTo>
                  <a:pt x="268304" y="268305"/>
                </a:lnTo>
                <a:lnTo>
                  <a:pt x="0" y="2683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5216992" y="9127125"/>
            <a:ext cx="268305" cy="200936"/>
          </a:xfrm>
          <a:custGeom>
            <a:avLst/>
            <a:gdLst/>
            <a:ahLst/>
            <a:cxnLst/>
            <a:rect r="r" b="b" t="t" l="l"/>
            <a:pathLst>
              <a:path h="200936" w="268305">
                <a:moveTo>
                  <a:pt x="0" y="0"/>
                </a:moveTo>
                <a:lnTo>
                  <a:pt x="268305" y="0"/>
                </a:lnTo>
                <a:lnTo>
                  <a:pt x="268305" y="200936"/>
                </a:lnTo>
                <a:lnTo>
                  <a:pt x="0" y="20093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8" id="8"/>
          <p:cNvSpPr txBox="true"/>
          <p:nvPr/>
        </p:nvSpPr>
        <p:spPr>
          <a:xfrm rot="0">
            <a:off x="1009583" y="1807887"/>
            <a:ext cx="8889400" cy="3846651"/>
          </a:xfrm>
          <a:prstGeom prst="rect">
            <a:avLst/>
          </a:prstGeom>
        </p:spPr>
        <p:txBody>
          <a:bodyPr anchor="t" rtlCol="false" tIns="0" lIns="0" bIns="0" rIns="0">
            <a:spAutoFit/>
          </a:bodyPr>
          <a:lstStyle/>
          <a:p>
            <a:pPr algn="l">
              <a:lnSpc>
                <a:spcPts val="12416"/>
              </a:lnSpc>
            </a:pPr>
            <a:r>
              <a:rPr lang="en-US" b="true" sz="16337">
                <a:solidFill>
                  <a:srgbClr val="80D124"/>
                </a:solidFill>
                <a:latin typeface="Helvetica World Bold"/>
                <a:ea typeface="Helvetica World Bold"/>
                <a:cs typeface="Helvetica World Bold"/>
                <a:sym typeface="Helvetica World Bold"/>
              </a:rPr>
              <a:t>THANK YOU</a:t>
            </a:r>
          </a:p>
        </p:txBody>
      </p:sp>
      <p:sp>
        <p:nvSpPr>
          <p:cNvPr name="TextBox 9" id="9"/>
          <p:cNvSpPr txBox="true"/>
          <p:nvPr/>
        </p:nvSpPr>
        <p:spPr>
          <a:xfrm rot="0">
            <a:off x="1009583" y="7964791"/>
            <a:ext cx="7463116" cy="729801"/>
          </a:xfrm>
          <a:prstGeom prst="rect">
            <a:avLst/>
          </a:prstGeom>
        </p:spPr>
        <p:txBody>
          <a:bodyPr anchor="t" rtlCol="false" tIns="0" lIns="0" bIns="0" rIns="0">
            <a:spAutoFit/>
          </a:bodyPr>
          <a:lstStyle/>
          <a:p>
            <a:pPr algn="l">
              <a:lnSpc>
                <a:spcPts val="5449"/>
              </a:lnSpc>
            </a:pPr>
            <a:r>
              <a:rPr lang="en-US" b="true" sz="3892">
                <a:solidFill>
                  <a:srgbClr val="80D124"/>
                </a:solidFill>
                <a:latin typeface="Helvetica World Bold"/>
                <a:ea typeface="Helvetica World Bold"/>
                <a:cs typeface="Helvetica World Bold"/>
                <a:sym typeface="Helvetica World Bold"/>
              </a:rPr>
              <a:t>BRAND SUPPORT &amp; INQUIRIES</a:t>
            </a:r>
          </a:p>
        </p:txBody>
      </p:sp>
      <p:sp>
        <p:nvSpPr>
          <p:cNvPr name="TextBox 10" id="10"/>
          <p:cNvSpPr txBox="true"/>
          <p:nvPr/>
        </p:nvSpPr>
        <p:spPr>
          <a:xfrm rot="0">
            <a:off x="1473427" y="8996087"/>
            <a:ext cx="3543540" cy="365537"/>
          </a:xfrm>
          <a:prstGeom prst="rect">
            <a:avLst/>
          </a:prstGeom>
        </p:spPr>
        <p:txBody>
          <a:bodyPr anchor="t" rtlCol="false" tIns="0" lIns="0" bIns="0" rIns="0">
            <a:spAutoFit/>
          </a:bodyPr>
          <a:lstStyle/>
          <a:p>
            <a:pPr algn="l">
              <a:lnSpc>
                <a:spcPts val="2952"/>
              </a:lnSpc>
            </a:pPr>
            <a:r>
              <a:rPr lang="en-US" sz="2108">
                <a:solidFill>
                  <a:srgbClr val="80D124"/>
                </a:solidFill>
                <a:latin typeface="Helvetica World"/>
                <a:ea typeface="Helvetica World"/>
                <a:cs typeface="Helvetica World"/>
                <a:sym typeface="Helvetica World"/>
              </a:rPr>
              <a:t>www.borcelleinsurance.com</a:t>
            </a:r>
          </a:p>
        </p:txBody>
      </p:sp>
      <p:sp>
        <p:nvSpPr>
          <p:cNvPr name="TextBox 11" id="11"/>
          <p:cNvSpPr txBox="true"/>
          <p:nvPr/>
        </p:nvSpPr>
        <p:spPr>
          <a:xfrm rot="0">
            <a:off x="5680837" y="9020951"/>
            <a:ext cx="3444046" cy="365537"/>
          </a:xfrm>
          <a:prstGeom prst="rect">
            <a:avLst/>
          </a:prstGeom>
        </p:spPr>
        <p:txBody>
          <a:bodyPr anchor="t" rtlCol="false" tIns="0" lIns="0" bIns="0" rIns="0">
            <a:spAutoFit/>
          </a:bodyPr>
          <a:lstStyle/>
          <a:p>
            <a:pPr algn="l">
              <a:lnSpc>
                <a:spcPts val="2952"/>
              </a:lnSpc>
            </a:pPr>
            <a:r>
              <a:rPr lang="en-US" sz="2108">
                <a:solidFill>
                  <a:srgbClr val="80D124"/>
                </a:solidFill>
                <a:latin typeface="Helvetica World"/>
                <a:ea typeface="Helvetica World"/>
                <a:cs typeface="Helvetica World"/>
                <a:sym typeface="Helvetica World"/>
              </a:rPr>
              <a:t>Info@borcelleinsurance.com</a:t>
            </a:r>
          </a:p>
        </p:txBody>
      </p:sp>
      <p:sp>
        <p:nvSpPr>
          <p:cNvPr name="TextBox 12" id="12"/>
          <p:cNvSpPr txBox="true"/>
          <p:nvPr/>
        </p:nvSpPr>
        <p:spPr>
          <a:xfrm rot="0">
            <a:off x="12989168" y="8223539"/>
            <a:ext cx="4270132" cy="1054100"/>
          </a:xfrm>
          <a:prstGeom prst="rect">
            <a:avLst/>
          </a:prstGeom>
        </p:spPr>
        <p:txBody>
          <a:bodyPr anchor="t" rtlCol="false" tIns="0" lIns="0" bIns="0" rIns="0">
            <a:spAutoFit/>
          </a:bodyPr>
          <a:lstStyle/>
          <a:p>
            <a:pPr algn="r">
              <a:lnSpc>
                <a:spcPts val="2799"/>
              </a:lnSpc>
            </a:pPr>
            <a:r>
              <a:rPr lang="en-US" sz="1999">
                <a:solidFill>
                  <a:srgbClr val="191818"/>
                </a:solidFill>
                <a:latin typeface="Helvetica World"/>
                <a:ea typeface="Helvetica World"/>
                <a:cs typeface="Helvetica World"/>
                <a:sym typeface="Helvetica World"/>
              </a:rPr>
              <a:t>For further guidance or collaboration, feel free to reach out to our brand team.</a:t>
            </a:r>
          </a:p>
        </p:txBody>
      </p:sp>
      <p:sp>
        <p:nvSpPr>
          <p:cNvPr name="TextBox 13" id="13"/>
          <p:cNvSpPr txBox="true"/>
          <p:nvPr/>
        </p:nvSpPr>
        <p:spPr>
          <a:xfrm rot="0">
            <a:off x="12989168" y="1348168"/>
            <a:ext cx="4270132" cy="365760"/>
          </a:xfrm>
          <a:prstGeom prst="rect">
            <a:avLst/>
          </a:prstGeom>
        </p:spPr>
        <p:txBody>
          <a:bodyPr anchor="t" rtlCol="false" tIns="0" lIns="0" bIns="0" rIns="0">
            <a:spAutoFit/>
          </a:bodyPr>
          <a:lstStyle/>
          <a:p>
            <a:pPr algn="r">
              <a:lnSpc>
                <a:spcPts val="2940"/>
              </a:lnSpc>
            </a:pPr>
            <a:r>
              <a:rPr lang="en-US" sz="2100">
                <a:solidFill>
                  <a:srgbClr val="191818"/>
                </a:solidFill>
                <a:latin typeface="Helvetica World"/>
                <a:ea typeface="Helvetica World"/>
                <a:cs typeface="Helvetica World"/>
                <a:sym typeface="Helvetica World"/>
              </a:rPr>
              <a:t>Presentation 2025</a:t>
            </a:r>
          </a:p>
        </p:txBody>
      </p:sp>
      <p:sp>
        <p:nvSpPr>
          <p:cNvPr name="TextBox 14" id="14"/>
          <p:cNvSpPr txBox="true"/>
          <p:nvPr/>
        </p:nvSpPr>
        <p:spPr>
          <a:xfrm rot="0">
            <a:off x="12989168" y="981075"/>
            <a:ext cx="4270132" cy="365760"/>
          </a:xfrm>
          <a:prstGeom prst="rect">
            <a:avLst/>
          </a:prstGeom>
        </p:spPr>
        <p:txBody>
          <a:bodyPr anchor="t" rtlCol="false" tIns="0" lIns="0" bIns="0" rIns="0">
            <a:spAutoFit/>
          </a:bodyPr>
          <a:lstStyle/>
          <a:p>
            <a:pPr algn="r">
              <a:lnSpc>
                <a:spcPts val="2940"/>
              </a:lnSpc>
            </a:pPr>
            <a:r>
              <a:rPr lang="en-US" sz="2100">
                <a:solidFill>
                  <a:srgbClr val="191818"/>
                </a:solidFill>
                <a:latin typeface="Helvetica World"/>
                <a:ea typeface="Helvetica World"/>
                <a:cs typeface="Helvetica World"/>
                <a:sym typeface="Helvetica World"/>
              </a:rPr>
              <a:t>Bo</a:t>
            </a:r>
            <a:r>
              <a:rPr lang="en-US" sz="2100">
                <a:solidFill>
                  <a:srgbClr val="191818"/>
                </a:solidFill>
                <a:latin typeface="Helvetica World"/>
                <a:ea typeface="Helvetica World"/>
                <a:cs typeface="Helvetica World"/>
                <a:sym typeface="Helvetica World"/>
              </a:rPr>
              <a:t>rcelle insurance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DAG5UOpz7_U</dc:identifier>
  <dcterms:modified xsi:type="dcterms:W3CDTF">2011-08-01T06:04:30Z</dcterms:modified>
  <cp:revision>1</cp:revision>
  <dc:title>Brand Identity</dc:title>
</cp:coreProperties>
</file>